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2" r:id="rId47"/>
    <p:sldId id="303" r:id="rId48"/>
    <p:sldId id="304" r:id="rId49"/>
    <p:sldId id="305" r:id="rId50"/>
    <p:sldId id="307" r:id="rId51"/>
    <p:sldId id="309" r:id="rId52"/>
    <p:sldId id="321" r:id="rId53"/>
    <p:sldId id="311" r:id="rId54"/>
    <p:sldId id="312" r:id="rId55"/>
    <p:sldId id="313" r:id="rId56"/>
    <p:sldId id="314" r:id="rId57"/>
    <p:sldId id="315" r:id="rId58"/>
    <p:sldId id="316" r:id="rId59"/>
    <p:sldId id="317" r:id="rId60"/>
    <p:sldId id="318" r:id="rId61"/>
    <p:sldId id="320" r:id="rId62"/>
    <p:sldId id="323" r:id="rId63"/>
    <p:sldId id="324" r:id="rId64"/>
    <p:sldId id="325" r:id="rId65"/>
    <p:sldId id="319" r:id="rId66"/>
  </p:sldIdLst>
  <p:sldSz cx="9144000" cy="5143500" type="screen16x9"/>
  <p:notesSz cx="6858000" cy="9144000"/>
  <p:embeddedFontLst>
    <p:embeddedFont>
      <p:font typeface="Arvo" panose="020B0604020202020204" charset="0"/>
      <p:regular r:id="rId68"/>
      <p:bold r:id="rId69"/>
      <p:italic r:id="rId70"/>
      <p:boldItalic r:id="rId71"/>
    </p:embeddedFont>
    <p:embeddedFont>
      <p:font typeface="Overlock" panose="020B0604020202020204" charset="0"/>
      <p:regular r:id="rId72"/>
      <p:bold r:id="rId73"/>
      <p:italic r:id="rId74"/>
      <p:boldItalic r:id="rId75"/>
    </p:embeddedFont>
    <p:embeddedFont>
      <p:font typeface="Roboto Condensed" panose="02000000000000000000" pitchFamily="2" charset="0"/>
      <p:regular r:id="rId76"/>
      <p:bold r:id="rId77"/>
      <p:italic r:id="rId78"/>
      <p:boldItalic r:id="rId79"/>
    </p:embeddedFont>
    <p:embeddedFont>
      <p:font typeface="Roboto Condensed Light"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6" roundtripDataSignature="AMtx7mjQmm/V8Iz233pLlN+XLDpMVkPfP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800"/>
    <a:srgbClr val="D26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9FC7C83-5921-4D92-8ACA-178912E8BC7C}">
  <a:tblStyle styleId="{39FC7C83-5921-4D92-8ACA-178912E8BC7C}"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6E6E6"/>
          </a:solidFill>
        </a:fill>
      </a:tcStyle>
    </a:wholeTbl>
    <a:band1H>
      <a:tcTxStyle/>
      <a:tcStyle>
        <a:tcBdr/>
        <a:fill>
          <a:solidFill>
            <a:srgbClr val="CACACA"/>
          </a:solidFill>
        </a:fill>
      </a:tcStyle>
    </a:band1H>
    <a:band2H>
      <a:tcTxStyle/>
      <a:tcStyle>
        <a:tcBdr/>
      </a:tcStyle>
    </a:band2H>
    <a:band1V>
      <a:tcTxStyle/>
      <a:tcStyle>
        <a:tcBdr/>
        <a:fill>
          <a:solidFill>
            <a:srgbClr val="CACACA"/>
          </a:solidFill>
        </a:fill>
      </a:tcStyle>
    </a:band1V>
    <a:band2V>
      <a:tcTxStyle/>
      <a:tcStyle>
        <a:tcBdr/>
      </a:tcStyle>
    </a:band2V>
    <a:lastCol>
      <a:tcTxStyle b="on" i="off">
        <a:font>
          <a:latin typeface="Arial"/>
          <a:ea typeface="Arial"/>
          <a:cs typeface="Arial"/>
        </a:font>
        <a:schemeClr val="lt1"/>
      </a:tcTxStyle>
      <a:tcStyle>
        <a:tcBdr/>
        <a:fill>
          <a:solidFill>
            <a:schemeClr val="dk1"/>
          </a:solidFill>
        </a:fill>
      </a:tcStyle>
    </a:lastCol>
    <a:firstCol>
      <a:tcTxStyle b="on" i="off">
        <a:font>
          <a:latin typeface="Arial"/>
          <a:ea typeface="Arial"/>
          <a:cs typeface="Arial"/>
        </a:font>
        <a:schemeClr val="lt1"/>
      </a:tcTxStyle>
      <a:tcStyle>
        <a:tcBdr/>
        <a:fill>
          <a:solidFill>
            <a:schemeClr val="dk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dk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dk1"/>
          </a:solidFill>
        </a:fill>
      </a:tcStyle>
    </a:firstRow>
    <a:neCell>
      <a:tcTxStyle/>
      <a:tcStyle>
        <a:tcBdr/>
      </a:tcStyle>
    </a:neCell>
    <a:nwCell>
      <a:tcTxStyle/>
      <a:tcStyle>
        <a:tcBdr/>
      </a:tcStyle>
    </a:nwCell>
  </a:tblStyle>
  <a:tblStyle styleId="{C99FA847-6A1C-4B0A-885B-CCD4B066C7B8}" styleName="Table_1">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CF3"/>
          </a:solidFill>
        </a:fill>
      </a:tcStyle>
    </a:wholeTbl>
    <a:band1H>
      <a:tcTxStyle/>
      <a:tcStyle>
        <a:tcBdr/>
        <a:fill>
          <a:solidFill>
            <a:srgbClr val="CDD7E6"/>
          </a:solidFill>
        </a:fill>
      </a:tcStyle>
    </a:band1H>
    <a:band2H>
      <a:tcTxStyle/>
      <a:tcStyle>
        <a:tcBdr/>
      </a:tcStyle>
    </a:band2H>
    <a:band1V>
      <a:tcTxStyle/>
      <a:tcStyle>
        <a:tcBdr/>
        <a:fill>
          <a:solidFill>
            <a:srgbClr val="CDD7E6"/>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F30210E9-4EE5-4E76-AE22-89F419F7902F}" styleName="Table_2">
    <a:wholeTbl>
      <a:tcTxStyle b="off" i="off">
        <a:font>
          <a:latin typeface="Arial"/>
          <a:ea typeface="Arial"/>
          <a:cs typeface="Arial"/>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8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1.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7.fntdata"/><Relationship Id="rId79" Type="http://schemas.openxmlformats.org/officeDocument/2006/relationships/font" Target="fonts/font12.fntdata"/><Relationship Id="rId5" Type="http://schemas.openxmlformats.org/officeDocument/2006/relationships/slide" Target="slides/slide4.xml"/><Relationship Id="rId90"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2.fntdata"/><Relationship Id="rId77" Type="http://schemas.openxmlformats.org/officeDocument/2006/relationships/font" Target="fonts/font10.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5.fntdata"/><Relationship Id="rId80"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3.fntdata"/><Relationship Id="rId75" Type="http://schemas.openxmlformats.org/officeDocument/2006/relationships/font" Target="fonts/font8.fntdata"/><Relationship Id="rId83" Type="http://schemas.openxmlformats.org/officeDocument/2006/relationships/font" Target="fonts/font16.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6.fntdata"/><Relationship Id="rId78" Type="http://schemas.openxmlformats.org/officeDocument/2006/relationships/font" Target="fonts/font11.fntdata"/><Relationship Id="rId81" Type="http://schemas.openxmlformats.org/officeDocument/2006/relationships/font" Target="fonts/font14.fntdata"/><Relationship Id="rId86"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9.fntdata"/><Relationship Id="rId7" Type="http://schemas.openxmlformats.org/officeDocument/2006/relationships/slide" Target="slides/slide6.xml"/><Relationship Id="rId71"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4pPr>
            <a:lvl5pPr marL="2286000" marR="0" lvl="4"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5pPr>
            <a:lvl6pPr marL="2743200" marR="0" lvl="5"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6pPr>
            <a:lvl7pPr marL="3200400" marR="0" lvl="6"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7pPr>
            <a:lvl8pPr marL="3657600" marR="0" lvl="7"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8pPr>
            <a:lvl9pPr marL="4114800" marR="0" lvl="8"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 name="Google Shape;80;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5" name="Google Shape;29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2" name="Google Shape;322;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5" name="Google Shape;345;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4" name="Google Shape;37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2" name="Google Shape;40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82" name="Google Shape;482;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89" name="Google Shape;48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498" name="Google Shape;498;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88" name="Google Shape;8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05" name="Google Shape;505;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14" name="Google Shape;514;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21" name="Google Shape;521;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30" name="Google Shape;530;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5"/>
        <p:cNvGrpSpPr/>
        <p:nvPr/>
      </p:nvGrpSpPr>
      <p:grpSpPr>
        <a:xfrm>
          <a:off x="0" y="0"/>
          <a:ext cx="0" cy="0"/>
          <a:chOff x="0" y="0"/>
          <a:chExt cx="0" cy="0"/>
        </a:xfrm>
      </p:grpSpPr>
      <p:sp>
        <p:nvSpPr>
          <p:cNvPr id="536" name="Google Shape;536;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37" name="Google Shape;537;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46" name="Google Shape;546;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53" name="Google Shape;553;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2" name="Google Shape;562;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69" name="Google Shape;569;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79" name="Google Shape;579;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 name="Google Shape;107;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86" name="Google Shape;586;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595" name="Google Shape;595;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03" name="Google Shape;603;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13" name="Google Shape;613;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21" name="Google Shape;621;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31" name="Google Shape;631;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38" name="Google Shape;63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47" name="Google Shape;647;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
        <p:cNvGrpSpPr/>
        <p:nvPr/>
      </p:nvGrpSpPr>
      <p:grpSpPr>
        <a:xfrm>
          <a:off x="0" y="0"/>
          <a:ext cx="0" cy="0"/>
          <a:chOff x="0" y="0"/>
          <a:chExt cx="0" cy="0"/>
        </a:xfrm>
      </p:grpSpPr>
      <p:sp>
        <p:nvSpPr>
          <p:cNvPr id="654" name="Google Shape;654;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55" name="Google Shape;655;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64" name="Google Shape;664;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32" name="Google Shape;132;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671" name="Google Shape;671;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9"/>
        <p:cNvGrpSpPr/>
        <p:nvPr/>
      </p:nvGrpSpPr>
      <p:grpSpPr>
        <a:xfrm>
          <a:off x="0" y="0"/>
          <a:ext cx="0" cy="0"/>
          <a:chOff x="0" y="0"/>
          <a:chExt cx="0" cy="0"/>
        </a:xfrm>
      </p:grpSpPr>
      <p:sp>
        <p:nvSpPr>
          <p:cNvPr id="680" name="Google Shape;68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1" name="Google Shape;68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4" name="Google Shape;704;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1" name="Google Shape;711;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18" name="Google Shape;71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5" name="Google Shape;725;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9" name="Google Shape;739;p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p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6" name="Google Shape;746;p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p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3" name="Google Shape;753;p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p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1" name="Google Shape;761;p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p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78" name="Google Shape;778;p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0"/>
        <p:cNvGrpSpPr/>
        <p:nvPr/>
      </p:nvGrpSpPr>
      <p:grpSpPr>
        <a:xfrm>
          <a:off x="0" y="0"/>
          <a:ext cx="0" cy="0"/>
          <a:chOff x="0" y="0"/>
          <a:chExt cx="0" cy="0"/>
        </a:xfrm>
      </p:grpSpPr>
      <p:sp>
        <p:nvSpPr>
          <p:cNvPr id="791" name="Google Shape;791;p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2" name="Google Shape;792;p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9263201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6" name="Google Shape;806;p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2"/>
        <p:cNvGrpSpPr/>
        <p:nvPr/>
      </p:nvGrpSpPr>
      <p:grpSpPr>
        <a:xfrm>
          <a:off x="0" y="0"/>
          <a:ext cx="0" cy="0"/>
          <a:chOff x="0" y="0"/>
          <a:chExt cx="0" cy="0"/>
        </a:xfrm>
      </p:grpSpPr>
      <p:sp>
        <p:nvSpPr>
          <p:cNvPr id="813" name="Google Shape;813;p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4" name="Google Shape;814;p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2" name="Google Shape;822;p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p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9" name="Google Shape;829;p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4"/>
        <p:cNvGrpSpPr/>
        <p:nvPr/>
      </p:nvGrpSpPr>
      <p:grpSpPr>
        <a:xfrm>
          <a:off x="0" y="0"/>
          <a:ext cx="0" cy="0"/>
          <a:chOff x="0" y="0"/>
          <a:chExt cx="0" cy="0"/>
        </a:xfrm>
      </p:grpSpPr>
      <p:sp>
        <p:nvSpPr>
          <p:cNvPr id="835" name="Google Shape;835;p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6" name="Google Shape;836;p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1"/>
        <p:cNvGrpSpPr/>
        <p:nvPr/>
      </p:nvGrpSpPr>
      <p:grpSpPr>
        <a:xfrm>
          <a:off x="0" y="0"/>
          <a:ext cx="0" cy="0"/>
          <a:chOff x="0" y="0"/>
          <a:chExt cx="0" cy="0"/>
        </a:xfrm>
      </p:grpSpPr>
      <p:sp>
        <p:nvSpPr>
          <p:cNvPr id="842" name="Google Shape;842;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3" name="Google Shape;843;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7"/>
        <p:cNvGrpSpPr/>
        <p:nvPr/>
      </p:nvGrpSpPr>
      <p:grpSpPr>
        <a:xfrm>
          <a:off x="0" y="0"/>
          <a:ext cx="0" cy="0"/>
          <a:chOff x="0" y="0"/>
          <a:chExt cx="0" cy="0"/>
        </a:xfrm>
      </p:grpSpPr>
      <p:sp>
        <p:nvSpPr>
          <p:cNvPr id="868" name="Google Shape;868;p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9" name="Google Shape;869;p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 name="Google Shape;184;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p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9" name="Google Shape;879;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7" name="Google Shape;8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7" name="Google Shape;217;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11"/>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 name="Google Shape;11;p11"/>
          <p:cNvGrpSpPr/>
          <p:nvPr/>
        </p:nvGrpSpPr>
        <p:grpSpPr>
          <a:xfrm>
            <a:off x="0" y="-7088"/>
            <a:ext cx="8661398" cy="5150588"/>
            <a:chOff x="0" y="-7088"/>
            <a:chExt cx="8661398" cy="5150588"/>
          </a:xfrm>
        </p:grpSpPr>
        <p:sp>
          <p:nvSpPr>
            <p:cNvPr id="12" name="Google Shape;12;p11"/>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1"/>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 name="Google Shape;14;p11"/>
          <p:cNvGrpSpPr/>
          <p:nvPr/>
        </p:nvGrpSpPr>
        <p:grpSpPr>
          <a:xfrm rot="10800000" flipH="1">
            <a:off x="1" y="1090763"/>
            <a:ext cx="8847502" cy="2961975"/>
            <a:chOff x="-8178042" y="-4493254"/>
            <a:chExt cx="19483597" cy="6522736"/>
          </a:xfrm>
        </p:grpSpPr>
        <p:sp>
          <p:nvSpPr>
            <p:cNvPr id="15" name="Google Shape;15;p11"/>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 name="Google Shape;16;p11"/>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7" name="Google Shape;17;p11"/>
          <p:cNvGrpSpPr/>
          <p:nvPr/>
        </p:nvGrpSpPr>
        <p:grpSpPr>
          <a:xfrm>
            <a:off x="3677236" y="4278349"/>
            <a:ext cx="5480828" cy="432996"/>
            <a:chOff x="5582265" y="4646738"/>
            <a:chExt cx="5480828" cy="432996"/>
          </a:xfrm>
        </p:grpSpPr>
        <p:sp>
          <p:nvSpPr>
            <p:cNvPr id="18" name="Google Shape;18;p11"/>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11"/>
            <p:cNvGrpSpPr/>
            <p:nvPr/>
          </p:nvGrpSpPr>
          <p:grpSpPr>
            <a:xfrm flipH="1">
              <a:off x="5585232" y="4646738"/>
              <a:ext cx="5477861" cy="304551"/>
              <a:chOff x="-24158748" y="330075"/>
              <a:chExt cx="30568423" cy="1699506"/>
            </a:xfrm>
          </p:grpSpPr>
          <p:sp>
            <p:nvSpPr>
              <p:cNvPr id="20" name="Google Shape;20;p11"/>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1"/>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 name="Google Shape;22;p11"/>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3"/>
        <p:cNvGrpSpPr/>
        <p:nvPr/>
      </p:nvGrpSpPr>
      <p:grpSpPr>
        <a:xfrm>
          <a:off x="0" y="0"/>
          <a:ext cx="0" cy="0"/>
          <a:chOff x="0" y="0"/>
          <a:chExt cx="0" cy="0"/>
        </a:xfrm>
      </p:grpSpPr>
      <p:grpSp>
        <p:nvGrpSpPr>
          <p:cNvPr id="24" name="Google Shape;24;p12"/>
          <p:cNvGrpSpPr/>
          <p:nvPr/>
        </p:nvGrpSpPr>
        <p:grpSpPr>
          <a:xfrm>
            <a:off x="-4" y="40"/>
            <a:ext cx="7072430" cy="1327315"/>
            <a:chOff x="-4" y="40"/>
            <a:chExt cx="7072430" cy="1327315"/>
          </a:xfrm>
        </p:grpSpPr>
        <p:sp>
          <p:nvSpPr>
            <p:cNvPr id="25" name="Google Shape;25;p12"/>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26" name="Google Shape;26;p12"/>
            <p:cNvGrpSpPr/>
            <p:nvPr/>
          </p:nvGrpSpPr>
          <p:grpSpPr>
            <a:xfrm rot="10800000" flipH="1">
              <a:off x="3" y="40"/>
              <a:ext cx="6756168" cy="1327315"/>
              <a:chOff x="-2168138" y="330075"/>
              <a:chExt cx="8650663" cy="1699506"/>
            </a:xfrm>
          </p:grpSpPr>
          <p:sp>
            <p:nvSpPr>
              <p:cNvPr id="27" name="Google Shape;27;p12"/>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28" name="Google Shape;28;p12"/>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29" name="Google Shape;29;p12"/>
            <p:cNvGrpSpPr/>
            <p:nvPr/>
          </p:nvGrpSpPr>
          <p:grpSpPr>
            <a:xfrm rot="10800000" flipH="1">
              <a:off x="-4" y="381007"/>
              <a:ext cx="7072430" cy="771744"/>
              <a:chOff x="-9092084" y="330075"/>
              <a:chExt cx="15574609" cy="1699501"/>
            </a:xfrm>
          </p:grpSpPr>
          <p:sp>
            <p:nvSpPr>
              <p:cNvPr id="30" name="Google Shape;30;p12"/>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31" name="Google Shape;31;p12"/>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32" name="Google Shape;32;p12"/>
          <p:cNvGrpSpPr/>
          <p:nvPr/>
        </p:nvGrpSpPr>
        <p:grpSpPr>
          <a:xfrm>
            <a:off x="6946842" y="4472723"/>
            <a:ext cx="2202830" cy="670795"/>
            <a:chOff x="5575242" y="4472723"/>
            <a:chExt cx="2202830" cy="670795"/>
          </a:xfrm>
        </p:grpSpPr>
        <p:sp>
          <p:nvSpPr>
            <p:cNvPr id="33" name="Google Shape;33;p12"/>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 name="Google Shape;34;p12"/>
            <p:cNvGrpSpPr/>
            <p:nvPr/>
          </p:nvGrpSpPr>
          <p:grpSpPr>
            <a:xfrm flipH="1">
              <a:off x="5734850" y="4472723"/>
              <a:ext cx="2040837" cy="670795"/>
              <a:chOff x="1297954" y="330075"/>
              <a:chExt cx="5169293" cy="1699506"/>
            </a:xfrm>
          </p:grpSpPr>
          <p:sp>
            <p:nvSpPr>
              <p:cNvPr id="35" name="Google Shape;35;p12"/>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2"/>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12"/>
            <p:cNvGrpSpPr/>
            <p:nvPr/>
          </p:nvGrpSpPr>
          <p:grpSpPr>
            <a:xfrm flipH="1">
              <a:off x="5578209" y="4646738"/>
              <a:ext cx="2199863" cy="304563"/>
              <a:chOff x="-5827153" y="330075"/>
              <a:chExt cx="12276019" cy="1699569"/>
            </a:xfrm>
          </p:grpSpPr>
          <p:sp>
            <p:nvSpPr>
              <p:cNvPr id="38" name="Google Shape;38;p12"/>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2"/>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 name="Google Shape;40;p1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1" name="Google Shape;41;p12"/>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42" name="Google Shape;42;p12"/>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43" name="Google Shape;43;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l" rtl="0">
              <a:spcBef>
                <a:spcPts val="0"/>
              </a:spcBef>
              <a:spcAft>
                <a:spcPts val="0"/>
              </a:spcAft>
              <a:buNone/>
            </a:pPr>
            <a:fld id="{00000000-1234-1234-1234-123412341234}" type="slidenum">
              <a:rPr lang="en-GB"/>
              <a:t>‹Nº›</a:t>
            </a:fld>
            <a:endParaRPr/>
          </a:p>
        </p:txBody>
      </p:sp>
      <p:pic>
        <p:nvPicPr>
          <p:cNvPr id="44" name="Google Shape;44;p12" descr="https://scontent.fsrz1-1.fna.fbcdn.net/v/t1.0-1/14724492_978796692229739_438860292888958377_n.jpg?oh=680c8541d1d45d5dd1eb9ec6769f16c5&amp;oe=5ACA1DB9"/>
          <p:cNvPicPr preferRelativeResize="0"/>
          <p:nvPr/>
        </p:nvPicPr>
        <p:blipFill rotWithShape="1">
          <a:blip r:embed="rId2">
            <a:alphaModFix/>
          </a:blip>
          <a:srcRect b="26321"/>
          <a:stretch/>
        </p:blipFill>
        <p:spPr>
          <a:xfrm>
            <a:off x="7813072" y="71236"/>
            <a:ext cx="1184625" cy="872805"/>
          </a:xfrm>
          <a:prstGeom prst="ellipse">
            <a:avLst/>
          </a:prstGeom>
          <a:noFill/>
          <a:ln>
            <a:noFill/>
          </a:ln>
        </p:spPr>
      </p:pic>
      <p:grpSp>
        <p:nvGrpSpPr>
          <p:cNvPr id="45" name="Google Shape;45;p12"/>
          <p:cNvGrpSpPr/>
          <p:nvPr/>
        </p:nvGrpSpPr>
        <p:grpSpPr>
          <a:xfrm>
            <a:off x="293683" y="574116"/>
            <a:ext cx="309041" cy="403123"/>
            <a:chOff x="590250" y="244200"/>
            <a:chExt cx="407975" cy="532175"/>
          </a:xfrm>
        </p:grpSpPr>
        <p:sp>
          <p:nvSpPr>
            <p:cNvPr id="46" name="Google Shape;46;p1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1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8;p1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9;p1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1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52;p1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55;p1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1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1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1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l" rtl="0">
              <a:spcBef>
                <a:spcPts val="0"/>
              </a:spcBef>
              <a:spcAft>
                <a:spcPts val="0"/>
              </a:spcAft>
              <a:buNone/>
            </a:pPr>
            <a:fld id="{00000000-1234-1234-1234-123412341234}" type="slidenum">
              <a:rPr lang="en-GB"/>
              <a:t>‹Nº›</a:t>
            </a:fld>
            <a:endParaRPr/>
          </a:p>
        </p:txBody>
      </p:sp>
      <p:grpSp>
        <p:nvGrpSpPr>
          <p:cNvPr id="62" name="Google Shape;62;p13"/>
          <p:cNvGrpSpPr/>
          <p:nvPr/>
        </p:nvGrpSpPr>
        <p:grpSpPr>
          <a:xfrm>
            <a:off x="6946842" y="4472723"/>
            <a:ext cx="2202830" cy="670795"/>
            <a:chOff x="5575242" y="4472723"/>
            <a:chExt cx="2202830" cy="670795"/>
          </a:xfrm>
        </p:grpSpPr>
        <p:sp>
          <p:nvSpPr>
            <p:cNvPr id="63" name="Google Shape;63;p1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64" name="Google Shape;64;p13"/>
            <p:cNvGrpSpPr/>
            <p:nvPr/>
          </p:nvGrpSpPr>
          <p:grpSpPr>
            <a:xfrm flipH="1">
              <a:off x="5734850" y="4472723"/>
              <a:ext cx="2040837" cy="670795"/>
              <a:chOff x="1297954" y="330075"/>
              <a:chExt cx="5169293" cy="1699506"/>
            </a:xfrm>
          </p:grpSpPr>
          <p:sp>
            <p:nvSpPr>
              <p:cNvPr id="65" name="Google Shape;65;p1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6" name="Google Shape;66;p1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67" name="Google Shape;67;p13"/>
            <p:cNvGrpSpPr/>
            <p:nvPr/>
          </p:nvGrpSpPr>
          <p:grpSpPr>
            <a:xfrm flipH="1">
              <a:off x="5578209" y="4646738"/>
              <a:ext cx="2199863" cy="304563"/>
              <a:chOff x="-5827153" y="330075"/>
              <a:chExt cx="12276019" cy="1699569"/>
            </a:xfrm>
          </p:grpSpPr>
          <p:sp>
            <p:nvSpPr>
              <p:cNvPr id="68" name="Google Shape;68;p1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1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70" name="Google Shape;70;p13"/>
          <p:cNvGrpSpPr/>
          <p:nvPr/>
        </p:nvGrpSpPr>
        <p:grpSpPr>
          <a:xfrm rot="10800000">
            <a:off x="-8" y="-2"/>
            <a:ext cx="2202830" cy="670795"/>
            <a:chOff x="5575242" y="4472723"/>
            <a:chExt cx="2202830" cy="670795"/>
          </a:xfrm>
        </p:grpSpPr>
        <p:sp>
          <p:nvSpPr>
            <p:cNvPr id="71" name="Google Shape;71;p13"/>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72" name="Google Shape;72;p13"/>
            <p:cNvGrpSpPr/>
            <p:nvPr/>
          </p:nvGrpSpPr>
          <p:grpSpPr>
            <a:xfrm flipH="1">
              <a:off x="5734850" y="4472723"/>
              <a:ext cx="2040837" cy="670795"/>
              <a:chOff x="1297954" y="330075"/>
              <a:chExt cx="5169293" cy="1699506"/>
            </a:xfrm>
          </p:grpSpPr>
          <p:sp>
            <p:nvSpPr>
              <p:cNvPr id="73" name="Google Shape;73;p1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 name="Google Shape;74;p1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75" name="Google Shape;75;p13"/>
            <p:cNvGrpSpPr/>
            <p:nvPr/>
          </p:nvGrpSpPr>
          <p:grpSpPr>
            <a:xfrm flipH="1">
              <a:off x="5578209" y="4646738"/>
              <a:ext cx="2199863" cy="304563"/>
              <a:chOff x="-5827153" y="330075"/>
              <a:chExt cx="12276019" cy="1699569"/>
            </a:xfrm>
          </p:grpSpPr>
          <p:sp>
            <p:nvSpPr>
              <p:cNvPr id="76" name="Google Shape;76;p13"/>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 name="Google Shape;77;p13"/>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endParaRPr/>
          </a:p>
        </p:txBody>
      </p:sp>
      <p:sp>
        <p:nvSpPr>
          <p:cNvPr id="7" name="Google Shape;7;p10"/>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1.jpg"/><Relationship Id="rId7"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hyperlink" Target="https://www.freepik.es/fotos-premium/3d-personas-blancas-portapapeles-blanco_3172070.htm"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slide" Target="slide31.xml"/><Relationship Id="rId13" Type="http://schemas.openxmlformats.org/officeDocument/2006/relationships/image" Target="../media/image38.png"/><Relationship Id="rId3" Type="http://schemas.openxmlformats.org/officeDocument/2006/relationships/image" Target="../media/image1.jpg"/><Relationship Id="rId7" Type="http://schemas.openxmlformats.org/officeDocument/2006/relationships/image" Target="../media/image35.png"/><Relationship Id="rId12" Type="http://schemas.openxmlformats.org/officeDocument/2006/relationships/slide" Target="slide3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slide" Target="slide29.xml"/><Relationship Id="rId11" Type="http://schemas.openxmlformats.org/officeDocument/2006/relationships/image" Target="../media/image37.png"/><Relationship Id="rId5" Type="http://schemas.openxmlformats.org/officeDocument/2006/relationships/image" Target="../media/image34.png"/><Relationship Id="rId15" Type="http://schemas.openxmlformats.org/officeDocument/2006/relationships/image" Target="../media/image39.png"/><Relationship Id="rId10" Type="http://schemas.openxmlformats.org/officeDocument/2006/relationships/slide" Target="slide33.xml"/><Relationship Id="rId4" Type="http://schemas.openxmlformats.org/officeDocument/2006/relationships/slide" Target="slide39.xml"/><Relationship Id="rId9" Type="http://schemas.openxmlformats.org/officeDocument/2006/relationships/image" Target="../media/image36.png"/><Relationship Id="rId14" Type="http://schemas.openxmlformats.org/officeDocument/2006/relationships/slide" Target="slide37.xml"/></Relationships>
</file>

<file path=ppt/slides/_rels/slide16.xml.rels><?xml version="1.0" encoding="UTF-8" standalone="yes"?>
<Relationships xmlns="http://schemas.openxmlformats.org/package/2006/relationships"><Relationship Id="rId8" Type="http://schemas.openxmlformats.org/officeDocument/2006/relationships/slide" Target="slide21.xml"/><Relationship Id="rId13" Type="http://schemas.openxmlformats.org/officeDocument/2006/relationships/slide" Target="slide23.xml"/><Relationship Id="rId3" Type="http://schemas.openxmlformats.org/officeDocument/2006/relationships/image" Target="../media/image1.jpg"/><Relationship Id="rId7" Type="http://schemas.openxmlformats.org/officeDocument/2006/relationships/image" Target="../media/image41.png"/><Relationship Id="rId12" Type="http://schemas.openxmlformats.org/officeDocument/2006/relationships/image" Target="../media/image44.png"/><Relationship Id="rId17" Type="http://schemas.openxmlformats.org/officeDocument/2006/relationships/image" Target="../media/image46.png"/><Relationship Id="rId2" Type="http://schemas.openxmlformats.org/officeDocument/2006/relationships/notesSlide" Target="../notesSlides/notesSlide16.xml"/><Relationship Id="rId16" Type="http://schemas.openxmlformats.org/officeDocument/2006/relationships/slide" Target="slide25.xml"/><Relationship Id="rId1" Type="http://schemas.openxmlformats.org/officeDocument/2006/relationships/slideLayout" Target="../slideLayouts/slideLayout2.xml"/><Relationship Id="rId6" Type="http://schemas.openxmlformats.org/officeDocument/2006/relationships/slide" Target="slide19.xml"/><Relationship Id="rId11" Type="http://schemas.openxmlformats.org/officeDocument/2006/relationships/image" Target="../media/image43.png"/><Relationship Id="rId5" Type="http://schemas.openxmlformats.org/officeDocument/2006/relationships/image" Target="../media/image40.png"/><Relationship Id="rId15" Type="http://schemas.openxmlformats.org/officeDocument/2006/relationships/image" Target="../media/image46.png"/><Relationship Id="rId10" Type="http://schemas.openxmlformats.org/officeDocument/2006/relationships/slide" Target="slide27.xml"/><Relationship Id="rId4" Type="http://schemas.openxmlformats.org/officeDocument/2006/relationships/slide" Target="slide17.xml"/><Relationship Id="rId9" Type="http://schemas.openxmlformats.org/officeDocument/2006/relationships/image" Target="../media/image42.png"/><Relationship Id="rId1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2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2.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3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73.png"/><Relationship Id="rId4" Type="http://schemas.openxmlformats.org/officeDocument/2006/relationships/image" Target="../media/image63.png"/></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5.png"/><Relationship Id="rId7" Type="http://schemas.openxmlformats.org/officeDocument/2006/relationships/image" Target="../media/image87.jpg"/><Relationship Id="rId12" Type="http://schemas.openxmlformats.org/officeDocument/2006/relationships/image" Target="../media/image92.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6.png"/><Relationship Id="rId11" Type="http://schemas.openxmlformats.org/officeDocument/2006/relationships/image" Target="../media/image91.png"/><Relationship Id="rId5" Type="http://schemas.openxmlformats.org/officeDocument/2006/relationships/image" Target="../media/image1.jpg"/><Relationship Id="rId10" Type="http://schemas.openxmlformats.org/officeDocument/2006/relationships/image" Target="../media/image90.png"/><Relationship Id="rId4" Type="http://schemas.microsoft.com/office/2007/relationships/hdphoto" Target="../media/hdphoto1.wdp"/><Relationship Id="rId9"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jpg"/><Relationship Id="rId7"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10" Type="http://schemas.openxmlformats.org/officeDocument/2006/relationships/image" Target="../media/image22.jpg"/><Relationship Id="rId4" Type="http://schemas.openxmlformats.org/officeDocument/2006/relationships/image" Target="../media/image16.jpg"/><Relationship Id="rId9" Type="http://schemas.openxmlformats.org/officeDocument/2006/relationships/image" Target="../media/image21.jpg"/></Relationships>
</file>

<file path=ppt/slides/_rels/slide6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6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4.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s-MX" sz="2400" b="1" dirty="0">
                <a:effectLst/>
                <a:latin typeface="Arial" panose="020B0604020202020204" pitchFamily="34" charset="0"/>
                <a:ea typeface="Arial" panose="020B0604020202020204" pitchFamily="34" charset="0"/>
              </a:rPr>
              <a:t>APLICACIÓN MÓVIL DE SEGUIMIENTO PARA LOS ANIMALES SILVESTRES RESCATADOS DEL CENTRO DE EDUCACIÓN AMBIENTAL DE LA GOBERNACIÓN</a:t>
            </a:r>
            <a:endParaRPr lang="es-MX" sz="6000" dirty="0"/>
          </a:p>
        </p:txBody>
      </p:sp>
      <p:pic>
        <p:nvPicPr>
          <p:cNvPr id="84" name="Google Shape;84;p1" descr="https://scontent.fsrz1-1.fna.fbcdn.net/v/t1.0-1/14724492_978796692229739_438860292888958377_n.jpg?oh=680c8541d1d45d5dd1eb9ec6769f16c5&amp;oe=5ACA1DB9"/>
          <p:cNvPicPr preferRelativeResize="0"/>
          <p:nvPr/>
        </p:nvPicPr>
        <p:blipFill rotWithShape="1">
          <a:blip r:embed="rId3">
            <a:alphaModFix/>
          </a:blip>
          <a:srcRect/>
          <a:stretch/>
        </p:blipFill>
        <p:spPr>
          <a:xfrm>
            <a:off x="7193280" y="2386776"/>
            <a:ext cx="1816608" cy="1816608"/>
          </a:xfrm>
          <a:prstGeom prst="flowChartManualInput">
            <a:avLst/>
          </a:prstGeom>
          <a:noFill/>
          <a:ln>
            <a:noFill/>
          </a:ln>
        </p:spPr>
      </p:pic>
      <p:sp>
        <p:nvSpPr>
          <p:cNvPr id="85" name="Google Shape;85;p1"/>
          <p:cNvSpPr txBox="1"/>
          <p:nvPr/>
        </p:nvSpPr>
        <p:spPr>
          <a:xfrm>
            <a:off x="4255008" y="4625022"/>
            <a:ext cx="4888992"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GB" sz="1200" b="1" i="0" u="none" strike="noStrike" cap="none" dirty="0">
                <a:solidFill>
                  <a:srgbClr val="000000"/>
                </a:solidFill>
                <a:latin typeface="Arial"/>
                <a:ea typeface="Arial"/>
                <a:cs typeface="Arial"/>
                <a:sym typeface="Arial"/>
              </a:rPr>
              <a:t>Santa Cruz- </a:t>
            </a:r>
            <a:r>
              <a:rPr lang="en-GB" sz="1200" b="1" i="0" u="none" strike="noStrike" cap="none" dirty="0" err="1">
                <a:solidFill>
                  <a:srgbClr val="000000"/>
                </a:solidFill>
                <a:latin typeface="Arial"/>
                <a:ea typeface="Arial"/>
                <a:cs typeface="Arial"/>
                <a:sym typeface="Arial"/>
              </a:rPr>
              <a:t>Diciembre</a:t>
            </a:r>
            <a:r>
              <a:rPr lang="en-GB" sz="1200" b="1" i="0" u="none" strike="noStrike" cap="none" dirty="0">
                <a:solidFill>
                  <a:srgbClr val="000000"/>
                </a:solidFill>
                <a:latin typeface="Arial"/>
                <a:ea typeface="Arial"/>
                <a:cs typeface="Arial"/>
                <a:sym typeface="Arial"/>
              </a:rPr>
              <a:t> 2022</a:t>
            </a:r>
            <a:endParaRPr sz="1200" b="1" i="0" u="none" strike="noStrike" cap="none" dirty="0">
              <a:solidFill>
                <a:srgbClr val="000000"/>
              </a:solidFill>
              <a:latin typeface="Arial"/>
              <a:ea typeface="Arial"/>
              <a:cs typeface="Arial"/>
              <a:sym typeface="Arial"/>
            </a:endParaRPr>
          </a:p>
        </p:txBody>
      </p:sp>
      <p:sp>
        <p:nvSpPr>
          <p:cNvPr id="2" name="Paralelogramo 1">
            <a:extLst>
              <a:ext uri="{FF2B5EF4-FFF2-40B4-BE49-F238E27FC236}">
                <a16:creationId xmlns:a16="http://schemas.microsoft.com/office/drawing/2014/main" id="{DB5C7517-7D0A-47D2-AB1E-4E851D0BD069}"/>
              </a:ext>
            </a:extLst>
          </p:cNvPr>
          <p:cNvSpPr/>
          <p:nvPr/>
        </p:nvSpPr>
        <p:spPr>
          <a:xfrm>
            <a:off x="3695805" y="4131050"/>
            <a:ext cx="6007397" cy="450034"/>
          </a:xfrm>
          <a:prstGeom prst="parallelogram">
            <a:avLst>
              <a:gd name="adj" fmla="val 98950"/>
            </a:avLst>
          </a:prstGeom>
          <a:solidFill>
            <a:srgbClr val="FF9800"/>
          </a:solidFill>
          <a:ln>
            <a:solidFill>
              <a:srgbClr val="FF9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 name="CuadroTexto 2">
            <a:extLst>
              <a:ext uri="{FF2B5EF4-FFF2-40B4-BE49-F238E27FC236}">
                <a16:creationId xmlns:a16="http://schemas.microsoft.com/office/drawing/2014/main" id="{EBA6F8DB-F280-4E8A-9329-5DDD901A7393}"/>
              </a:ext>
            </a:extLst>
          </p:cNvPr>
          <p:cNvSpPr txBox="1"/>
          <p:nvPr/>
        </p:nvSpPr>
        <p:spPr>
          <a:xfrm>
            <a:off x="4572000" y="4094457"/>
            <a:ext cx="5007935" cy="523220"/>
          </a:xfrm>
          <a:prstGeom prst="rect">
            <a:avLst/>
          </a:prstGeom>
          <a:noFill/>
        </p:spPr>
        <p:txBody>
          <a:bodyPr wrap="square" rtlCol="0">
            <a:spAutoFit/>
          </a:bodyPr>
          <a:lstStyle/>
          <a:p>
            <a:pPr marL="0" marR="0" lvl="0" indent="0" algn="l" rtl="0">
              <a:lnSpc>
                <a:spcPct val="100000"/>
              </a:lnSpc>
              <a:spcBef>
                <a:spcPts val="0"/>
              </a:spcBef>
              <a:spcAft>
                <a:spcPts val="0"/>
              </a:spcAft>
              <a:buClr>
                <a:srgbClr val="000000"/>
              </a:buClr>
              <a:buSzPts val="2000"/>
              <a:buFont typeface="Arial"/>
              <a:buNone/>
            </a:pPr>
            <a:r>
              <a:rPr lang="en-GB" b="1" i="0" u="none" strike="noStrike" cap="none" dirty="0" err="1">
                <a:solidFill>
                  <a:srgbClr val="000000"/>
                </a:solidFill>
                <a:latin typeface="Arial"/>
                <a:ea typeface="Arial"/>
                <a:cs typeface="Arial"/>
                <a:sym typeface="Arial"/>
              </a:rPr>
              <a:t>Postulante</a:t>
            </a:r>
            <a:r>
              <a:rPr lang="en-GB" b="1" i="0" u="none" strike="noStrike" cap="none" dirty="0">
                <a:solidFill>
                  <a:srgbClr val="000000"/>
                </a:solidFill>
                <a:latin typeface="Arial"/>
                <a:ea typeface="Arial"/>
                <a:cs typeface="Arial"/>
                <a:sym typeface="Arial"/>
              </a:rPr>
              <a:t>: Ludwing Armijo Saavedra</a:t>
            </a:r>
          </a:p>
          <a:p>
            <a:pPr marL="0" marR="0" lvl="0" indent="0" algn="l" rtl="0">
              <a:lnSpc>
                <a:spcPct val="100000"/>
              </a:lnSpc>
              <a:spcBef>
                <a:spcPts val="0"/>
              </a:spcBef>
              <a:spcAft>
                <a:spcPts val="0"/>
              </a:spcAft>
              <a:buClr>
                <a:srgbClr val="000000"/>
              </a:buClr>
              <a:buSzPts val="2000"/>
              <a:buFont typeface="Arial"/>
              <a:buNone/>
            </a:pPr>
            <a:r>
              <a:rPr lang="en-GB" b="1" dirty="0"/>
              <a:t>Tutor: Francisco Méndez </a:t>
            </a:r>
            <a:r>
              <a:rPr lang="en-GB" b="1" dirty="0" err="1"/>
              <a:t>Montaño</a:t>
            </a:r>
            <a:endParaRPr lang="en-GB" dirty="0"/>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PROCESOS DEL SISTEMA ACTUAL</a:t>
            </a:r>
            <a:endParaRPr>
              <a:solidFill>
                <a:schemeClr val="lt1"/>
              </a:solidFill>
            </a:endParaRPr>
          </a:p>
        </p:txBody>
      </p:sp>
      <p:sp>
        <p:nvSpPr>
          <p:cNvPr id="298" name="Google Shape;298;p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10</a:t>
            </a:fld>
            <a:endParaRPr/>
          </a:p>
        </p:txBody>
      </p:sp>
      <p:grpSp>
        <p:nvGrpSpPr>
          <p:cNvPr id="299" name="Google Shape;299;p23"/>
          <p:cNvGrpSpPr/>
          <p:nvPr/>
        </p:nvGrpSpPr>
        <p:grpSpPr>
          <a:xfrm>
            <a:off x="293683" y="574116"/>
            <a:ext cx="309041" cy="403123"/>
            <a:chOff x="590250" y="244200"/>
            <a:chExt cx="407975" cy="532175"/>
          </a:xfrm>
        </p:grpSpPr>
        <p:sp>
          <p:nvSpPr>
            <p:cNvPr id="300" name="Google Shape;300;p2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1" name="Google Shape;301;p2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2" name="Google Shape;302;p2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3" name="Google Shape;303;p2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4" name="Google Shape;304;p2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5" name="Google Shape;305;p2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6" name="Google Shape;306;p2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7" name="Google Shape;307;p2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8" name="Google Shape;308;p2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9" name="Google Shape;309;p2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p2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1" name="Google Shape;311;p2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2" name="Google Shape;312;p2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3" name="Google Shape;313;p2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14" name="Google Shape;314;p23"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315" name="Google Shape;315;p23"/>
          <p:cNvPicPr preferRelativeResize="0"/>
          <p:nvPr/>
        </p:nvPicPr>
        <p:blipFill rotWithShape="1">
          <a:blip r:embed="rId4">
            <a:alphaModFix/>
          </a:blip>
          <a:srcRect l="5375" r="7633"/>
          <a:stretch/>
        </p:blipFill>
        <p:spPr>
          <a:xfrm rot="5400000">
            <a:off x="-69435" y="2296459"/>
            <a:ext cx="3034388" cy="1961294"/>
          </a:xfrm>
          <a:prstGeom prst="rect">
            <a:avLst/>
          </a:prstGeom>
          <a:noFill/>
          <a:ln>
            <a:noFill/>
          </a:ln>
        </p:spPr>
      </p:pic>
      <p:pic>
        <p:nvPicPr>
          <p:cNvPr id="316" name="Google Shape;316;p23"/>
          <p:cNvPicPr preferRelativeResize="0"/>
          <p:nvPr/>
        </p:nvPicPr>
        <p:blipFill rotWithShape="1">
          <a:blip r:embed="rId5">
            <a:alphaModFix/>
          </a:blip>
          <a:srcRect l="8017"/>
          <a:stretch/>
        </p:blipFill>
        <p:spPr>
          <a:xfrm rot="5400000">
            <a:off x="2153304" y="2359504"/>
            <a:ext cx="3002186" cy="1835205"/>
          </a:xfrm>
          <a:prstGeom prst="rect">
            <a:avLst/>
          </a:prstGeom>
          <a:noFill/>
          <a:ln>
            <a:noFill/>
          </a:ln>
        </p:spPr>
      </p:pic>
      <p:pic>
        <p:nvPicPr>
          <p:cNvPr id="317" name="Google Shape;317;p23"/>
          <p:cNvPicPr preferRelativeResize="0"/>
          <p:nvPr/>
        </p:nvPicPr>
        <p:blipFill rotWithShape="1">
          <a:blip r:embed="rId6">
            <a:alphaModFix/>
          </a:blip>
          <a:srcRect l="12873" r="5468"/>
          <a:stretch/>
        </p:blipFill>
        <p:spPr>
          <a:xfrm rot="5400000">
            <a:off x="4230795" y="2308585"/>
            <a:ext cx="3034388" cy="1969245"/>
          </a:xfrm>
          <a:prstGeom prst="rect">
            <a:avLst/>
          </a:prstGeom>
          <a:noFill/>
          <a:ln>
            <a:noFill/>
          </a:ln>
        </p:spPr>
      </p:pic>
      <p:pic>
        <p:nvPicPr>
          <p:cNvPr id="318" name="Google Shape;318;p23"/>
          <p:cNvPicPr preferRelativeResize="0"/>
          <p:nvPr/>
        </p:nvPicPr>
        <p:blipFill rotWithShape="1">
          <a:blip r:embed="rId7">
            <a:alphaModFix/>
          </a:blip>
          <a:srcRect l="7632" r="7634"/>
          <a:stretch/>
        </p:blipFill>
        <p:spPr>
          <a:xfrm rot="5400000">
            <a:off x="6506628" y="2046571"/>
            <a:ext cx="2241484" cy="1487399"/>
          </a:xfrm>
          <a:prstGeom prst="rect">
            <a:avLst/>
          </a:prstGeom>
          <a:noFill/>
          <a:ln>
            <a:noFill/>
          </a:ln>
        </p:spPr>
      </p:pic>
      <p:pic>
        <p:nvPicPr>
          <p:cNvPr id="319" name="Google Shape;319;p23"/>
          <p:cNvPicPr preferRelativeResize="0"/>
          <p:nvPr/>
        </p:nvPicPr>
        <p:blipFill rotWithShape="1">
          <a:blip r:embed="rId8">
            <a:alphaModFix/>
          </a:blip>
          <a:srcRect l="7633" r="11525"/>
          <a:stretch/>
        </p:blipFill>
        <p:spPr>
          <a:xfrm rot="5400000">
            <a:off x="6860223" y="2460793"/>
            <a:ext cx="2138527" cy="1487400"/>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2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FORMULACIÓN DEL PROBLEMA</a:t>
            </a:r>
            <a:endParaRPr sz="1600"/>
          </a:p>
        </p:txBody>
      </p:sp>
      <p:sp>
        <p:nvSpPr>
          <p:cNvPr id="325" name="Google Shape;325;p24"/>
          <p:cNvSpPr txBox="1">
            <a:spLocks noGrp="1"/>
          </p:cNvSpPr>
          <p:nvPr>
            <p:ph type="body" idx="1"/>
          </p:nvPr>
        </p:nvSpPr>
        <p:spPr>
          <a:xfrm>
            <a:off x="814274" y="1537988"/>
            <a:ext cx="6998797" cy="27243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SzPts val="2000"/>
              <a:buChar char="▰"/>
            </a:pPr>
            <a:r>
              <a:rPr lang="en-GB" sz="1800" dirty="0">
                <a:latin typeface="Times New Roman"/>
                <a:ea typeface="Times New Roman"/>
                <a:cs typeface="Times New Roman"/>
                <a:sym typeface="Times New Roman"/>
              </a:rPr>
              <a:t>¿</a:t>
            </a:r>
            <a:r>
              <a:rPr lang="en-GB" sz="1400" dirty="0">
                <a:latin typeface="Times New Roman"/>
                <a:ea typeface="Times New Roman"/>
                <a:cs typeface="Times New Roman"/>
                <a:sym typeface="Times New Roman"/>
              </a:rPr>
              <a:t>CÓMO</a:t>
            </a:r>
            <a:r>
              <a:rPr lang="en-GB" sz="1800" dirty="0">
                <a:latin typeface="Times New Roman"/>
                <a:ea typeface="Times New Roman"/>
                <a:cs typeface="Times New Roman"/>
                <a:sym typeface="Times New Roman"/>
              </a:rPr>
              <a:t> </a:t>
            </a:r>
            <a:r>
              <a:rPr lang="en-GB" sz="1400" dirty="0">
                <a:latin typeface="Times New Roman"/>
                <a:ea typeface="Times New Roman"/>
                <a:cs typeface="Times New Roman"/>
                <a:sym typeface="Times New Roman"/>
              </a:rPr>
              <a:t>SE PUEDE MEJORAR EL SEGUIMIENTO PARA LOS ANIMALES SILVESTRES RESCATADOS DEL CENTRO DE EDUCACION AMBIENTAL DE LA GOBERNACIÓN</a:t>
            </a:r>
            <a:r>
              <a:rPr lang="en-GB" sz="1800" dirty="0">
                <a:latin typeface="Times New Roman"/>
                <a:ea typeface="Times New Roman"/>
                <a:cs typeface="Times New Roman"/>
                <a:sym typeface="Times New Roman"/>
              </a:rPr>
              <a:t>?</a:t>
            </a:r>
            <a:endParaRPr sz="1800" dirty="0">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2000"/>
              <a:buNone/>
            </a:pPr>
            <a:endParaRPr dirty="0"/>
          </a:p>
        </p:txBody>
      </p:sp>
      <p:sp>
        <p:nvSpPr>
          <p:cNvPr id="326" name="Google Shape;326;p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11</a:t>
            </a:fld>
            <a:endParaRPr/>
          </a:p>
        </p:txBody>
      </p:sp>
      <p:grpSp>
        <p:nvGrpSpPr>
          <p:cNvPr id="327" name="Google Shape;327;p24"/>
          <p:cNvGrpSpPr/>
          <p:nvPr/>
        </p:nvGrpSpPr>
        <p:grpSpPr>
          <a:xfrm>
            <a:off x="293683" y="574116"/>
            <a:ext cx="309041" cy="403123"/>
            <a:chOff x="590250" y="244200"/>
            <a:chExt cx="407975" cy="532175"/>
          </a:xfrm>
        </p:grpSpPr>
        <p:sp>
          <p:nvSpPr>
            <p:cNvPr id="328" name="Google Shape;328;p24"/>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24"/>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24"/>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24"/>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24"/>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24"/>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24"/>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24"/>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24"/>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24"/>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24"/>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24"/>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24"/>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24"/>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42" name="Google Shape;342;p24"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9" name="Google Shape;349;p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solidFill>
                  <a:schemeClr val="lt1"/>
                </a:solidFill>
              </a:rPr>
              <a:t>OBJETIVOS</a:t>
            </a:r>
            <a:endParaRPr>
              <a:solidFill>
                <a:schemeClr val="lt1"/>
              </a:solidFill>
            </a:endParaRPr>
          </a:p>
        </p:txBody>
      </p:sp>
      <p:sp>
        <p:nvSpPr>
          <p:cNvPr id="350" name="Google Shape;350;p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12</a:t>
            </a:fld>
            <a:endParaRPr/>
          </a:p>
        </p:txBody>
      </p:sp>
      <p:grpSp>
        <p:nvGrpSpPr>
          <p:cNvPr id="351" name="Google Shape;351;p5"/>
          <p:cNvGrpSpPr/>
          <p:nvPr/>
        </p:nvGrpSpPr>
        <p:grpSpPr>
          <a:xfrm>
            <a:off x="293683" y="574116"/>
            <a:ext cx="309041" cy="403123"/>
            <a:chOff x="590250" y="244200"/>
            <a:chExt cx="407975" cy="532175"/>
          </a:xfrm>
        </p:grpSpPr>
        <p:sp>
          <p:nvSpPr>
            <p:cNvPr id="352" name="Google Shape;352;p5"/>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5"/>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5"/>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5"/>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5"/>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5"/>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5"/>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5"/>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5"/>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5"/>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5"/>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5"/>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5"/>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66" name="Google Shape;366;p5"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sp>
        <p:nvSpPr>
          <p:cNvPr id="367" name="Google Shape;367;p5"/>
          <p:cNvSpPr/>
          <p:nvPr/>
        </p:nvSpPr>
        <p:spPr>
          <a:xfrm>
            <a:off x="318586" y="1373920"/>
            <a:ext cx="4284476" cy="3420380"/>
          </a:xfrm>
          <a:prstGeom prst="snip2DiagRect">
            <a:avLst>
              <a:gd name="adj1" fmla="val 0"/>
              <a:gd name="adj2" fmla="val 16667"/>
            </a:avLst>
          </a:prstGeom>
          <a:solidFill>
            <a:srgbClr val="ADCCE5"/>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s-MX" sz="2000" b="0" i="0" u="none" strike="noStrike" cap="none" dirty="0">
                <a:solidFill>
                  <a:schemeClr val="dk1"/>
                </a:solidFill>
                <a:latin typeface="Arial"/>
                <a:ea typeface="Arial"/>
                <a:cs typeface="Arial"/>
                <a:sym typeface="Arial"/>
              </a:rPr>
              <a:t>Desarrollar una </a:t>
            </a:r>
            <a:r>
              <a:rPr lang="es-MX" sz="2000" dirty="0">
                <a:solidFill>
                  <a:schemeClr val="dk1"/>
                </a:solidFill>
              </a:rPr>
              <a:t>aplicación móvil</a:t>
            </a:r>
            <a:r>
              <a:rPr lang="es-MX" sz="2000" b="0" i="0" u="none" strike="noStrike" cap="none" dirty="0">
                <a:solidFill>
                  <a:schemeClr val="dk1"/>
                </a:solidFill>
                <a:latin typeface="Arial"/>
                <a:ea typeface="Arial"/>
                <a:cs typeface="Arial"/>
                <a:sym typeface="Arial"/>
              </a:rPr>
              <a:t> de seguimiento para los animales silvestres del Centro de Educación Ambiental de la Gobernación.</a:t>
            </a:r>
            <a:endParaRPr sz="16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369" name="Google Shape;369;p5"/>
          <p:cNvSpPr/>
          <p:nvPr/>
        </p:nvSpPr>
        <p:spPr>
          <a:xfrm>
            <a:off x="5593461" y="1215437"/>
            <a:ext cx="3348372" cy="387464"/>
          </a:xfrm>
          <a:prstGeom prst="roundRect">
            <a:avLst>
              <a:gd name="adj" fmla="val 16667"/>
            </a:avLst>
          </a:prstGeom>
          <a:solidFill>
            <a:srgbClr val="E2EC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GB" sz="1800" b="0" i="0" u="none" strike="noStrike" cap="none" dirty="0">
                <a:solidFill>
                  <a:schemeClr val="dk1"/>
                </a:solidFill>
                <a:latin typeface="Arial"/>
                <a:ea typeface="Arial"/>
                <a:cs typeface="Arial"/>
                <a:sym typeface="Arial"/>
              </a:rPr>
              <a:t>OBJETIVOS ESPECÍFICOS</a:t>
            </a:r>
            <a:endParaRPr sz="1400" b="0" i="0" u="none" strike="noStrike" cap="none" dirty="0">
              <a:solidFill>
                <a:srgbClr val="000000"/>
              </a:solidFill>
              <a:latin typeface="Arial"/>
              <a:ea typeface="Arial"/>
              <a:cs typeface="Arial"/>
              <a:sym typeface="Arial"/>
            </a:endParaRPr>
          </a:p>
        </p:txBody>
      </p:sp>
      <p:sp>
        <p:nvSpPr>
          <p:cNvPr id="23" name="Google Shape;369;p5">
            <a:extLst>
              <a:ext uri="{FF2B5EF4-FFF2-40B4-BE49-F238E27FC236}">
                <a16:creationId xmlns:a16="http://schemas.microsoft.com/office/drawing/2014/main" id="{36A54763-994E-489E-960F-7784AF71C4E7}"/>
              </a:ext>
            </a:extLst>
          </p:cNvPr>
          <p:cNvSpPr/>
          <p:nvPr/>
        </p:nvSpPr>
        <p:spPr>
          <a:xfrm>
            <a:off x="5593461" y="1680565"/>
            <a:ext cx="3348372" cy="387464"/>
          </a:xfrm>
          <a:prstGeom prst="roundRect">
            <a:avLst>
              <a:gd name="adj" fmla="val 16667"/>
            </a:avLst>
          </a:prstGeom>
          <a:solidFill>
            <a:srgbClr val="E2ECF6"/>
          </a:solidFill>
          <a:ln>
            <a:noFill/>
          </a:ln>
        </p:spPr>
        <p:txBody>
          <a:bodyPr spcFirstLastPara="1" wrap="square" lIns="91425" tIns="45700" rIns="91425" bIns="45700" anchor="ctr" anchorCtr="0">
            <a:noAutofit/>
          </a:bodyPr>
          <a:lstStyle/>
          <a:p>
            <a:pPr marL="171450" marR="0" lvl="0" indent="-171450" rtl="0">
              <a:lnSpc>
                <a:spcPct val="100000"/>
              </a:lnSpc>
              <a:spcBef>
                <a:spcPts val="0"/>
              </a:spcBef>
              <a:spcAft>
                <a:spcPts val="0"/>
              </a:spcAft>
              <a:buClr>
                <a:schemeClr val="dk1"/>
              </a:buClr>
              <a:buSzPts val="1800"/>
              <a:buFont typeface="Arial" panose="020B0604020202020204" pitchFamily="34" charset="0"/>
              <a:buChar char="•"/>
            </a:pPr>
            <a:r>
              <a:rPr lang="es-BO" sz="1050" b="0" i="0" u="none" strike="noStrike" cap="none" dirty="0">
                <a:solidFill>
                  <a:srgbClr val="000000"/>
                </a:solidFill>
                <a:latin typeface="Arial"/>
                <a:ea typeface="Arial"/>
                <a:cs typeface="Arial"/>
                <a:sym typeface="Arial"/>
              </a:rPr>
              <a:t>Realizar una investigación preliminar para el desarrollo del sistema informático.</a:t>
            </a:r>
          </a:p>
        </p:txBody>
      </p:sp>
      <p:sp>
        <p:nvSpPr>
          <p:cNvPr id="24" name="Google Shape;369;p5">
            <a:extLst>
              <a:ext uri="{FF2B5EF4-FFF2-40B4-BE49-F238E27FC236}">
                <a16:creationId xmlns:a16="http://schemas.microsoft.com/office/drawing/2014/main" id="{9393C921-66E3-490E-B51E-6192DA046205}"/>
              </a:ext>
            </a:extLst>
          </p:cNvPr>
          <p:cNvSpPr/>
          <p:nvPr/>
        </p:nvSpPr>
        <p:spPr>
          <a:xfrm>
            <a:off x="5593461" y="2095700"/>
            <a:ext cx="3348372" cy="565609"/>
          </a:xfrm>
          <a:prstGeom prst="roundRect">
            <a:avLst>
              <a:gd name="adj" fmla="val 16667"/>
            </a:avLst>
          </a:prstGeom>
          <a:solidFill>
            <a:srgbClr val="E2ECF6"/>
          </a:solidFill>
          <a:ln>
            <a:noFill/>
          </a:ln>
        </p:spPr>
        <p:txBody>
          <a:bodyPr spcFirstLastPara="1" wrap="square" lIns="91425" tIns="45700" rIns="91425" bIns="45700" anchor="ctr" anchorCtr="0">
            <a:noAutofit/>
          </a:bodyPr>
          <a:lstStyle/>
          <a:p>
            <a:pPr marL="171450" marR="0" lvl="0" indent="-171450" rtl="0">
              <a:lnSpc>
                <a:spcPct val="100000"/>
              </a:lnSpc>
              <a:spcBef>
                <a:spcPts val="0"/>
              </a:spcBef>
              <a:spcAft>
                <a:spcPts val="0"/>
              </a:spcAft>
              <a:buClr>
                <a:schemeClr val="dk1"/>
              </a:buClr>
              <a:buSzPts val="1800"/>
              <a:buFont typeface="Arial" panose="020B0604020202020204" pitchFamily="34" charset="0"/>
              <a:buChar char="•"/>
            </a:pPr>
            <a:r>
              <a:rPr lang="es-BO" sz="1050" b="0" i="0" u="none" strike="noStrike" cap="none" dirty="0">
                <a:solidFill>
                  <a:srgbClr val="000000"/>
                </a:solidFill>
                <a:latin typeface="Arial"/>
                <a:ea typeface="Arial"/>
                <a:cs typeface="Arial"/>
                <a:sym typeface="Arial"/>
              </a:rPr>
              <a:t>Elaborar un análisis de requerimientos para el diseño y construcción del sistema informático de acuerdo a las necesidades.</a:t>
            </a:r>
          </a:p>
        </p:txBody>
      </p:sp>
      <p:sp>
        <p:nvSpPr>
          <p:cNvPr id="25" name="Google Shape;369;p5">
            <a:extLst>
              <a:ext uri="{FF2B5EF4-FFF2-40B4-BE49-F238E27FC236}">
                <a16:creationId xmlns:a16="http://schemas.microsoft.com/office/drawing/2014/main" id="{8829EDC2-92B1-458B-BC5C-921FC92CD88D}"/>
              </a:ext>
            </a:extLst>
          </p:cNvPr>
          <p:cNvSpPr/>
          <p:nvPr/>
        </p:nvSpPr>
        <p:spPr>
          <a:xfrm>
            <a:off x="5593461" y="2690945"/>
            <a:ext cx="3348372" cy="899382"/>
          </a:xfrm>
          <a:prstGeom prst="roundRect">
            <a:avLst>
              <a:gd name="adj" fmla="val 16667"/>
            </a:avLst>
          </a:prstGeom>
          <a:solidFill>
            <a:srgbClr val="E2ECF6"/>
          </a:solidFill>
          <a:ln>
            <a:noFill/>
          </a:ln>
        </p:spPr>
        <p:txBody>
          <a:bodyPr spcFirstLastPara="1" wrap="square" lIns="91425" tIns="45700" rIns="91425" bIns="45700" anchor="ctr" anchorCtr="0">
            <a:noAutofit/>
          </a:bodyPr>
          <a:lstStyle/>
          <a:p>
            <a:pPr marL="171450" marR="0" lvl="0" indent="-171450" rtl="0">
              <a:lnSpc>
                <a:spcPct val="100000"/>
              </a:lnSpc>
              <a:spcBef>
                <a:spcPts val="0"/>
              </a:spcBef>
              <a:spcAft>
                <a:spcPts val="0"/>
              </a:spcAft>
              <a:buClr>
                <a:schemeClr val="dk1"/>
              </a:buClr>
              <a:buSzPts val="1800"/>
              <a:buFont typeface="Arial" panose="020B0604020202020204" pitchFamily="34" charset="0"/>
              <a:buChar char="•"/>
            </a:pPr>
            <a:r>
              <a:rPr lang="es-BO" sz="1050" b="0" i="0" u="none" strike="noStrike" cap="none" dirty="0">
                <a:solidFill>
                  <a:srgbClr val="000000"/>
                </a:solidFill>
                <a:latin typeface="Arial"/>
                <a:ea typeface="Arial"/>
                <a:cs typeface="Arial"/>
                <a:sym typeface="Arial"/>
              </a:rPr>
              <a:t>Diseñar el desarrollo del software con UML acorde a las necesidades del proceso, que contribuya al cumplimiento de los requerimientos del Centro de Educación Ambiental</a:t>
            </a:r>
          </a:p>
        </p:txBody>
      </p:sp>
      <p:sp>
        <p:nvSpPr>
          <p:cNvPr id="26" name="Google Shape;369;p5">
            <a:extLst>
              <a:ext uri="{FF2B5EF4-FFF2-40B4-BE49-F238E27FC236}">
                <a16:creationId xmlns:a16="http://schemas.microsoft.com/office/drawing/2014/main" id="{2A952912-1F49-44A9-B54A-ECAE181A84AF}"/>
              </a:ext>
            </a:extLst>
          </p:cNvPr>
          <p:cNvSpPr/>
          <p:nvPr/>
        </p:nvSpPr>
        <p:spPr>
          <a:xfrm>
            <a:off x="5593461" y="3638621"/>
            <a:ext cx="3348372" cy="474792"/>
          </a:xfrm>
          <a:prstGeom prst="roundRect">
            <a:avLst>
              <a:gd name="adj" fmla="val 16667"/>
            </a:avLst>
          </a:prstGeom>
          <a:solidFill>
            <a:srgbClr val="E2ECF6"/>
          </a:solidFill>
          <a:ln>
            <a:noFill/>
          </a:ln>
        </p:spPr>
        <p:txBody>
          <a:bodyPr spcFirstLastPara="1" wrap="square" lIns="91425" tIns="45700" rIns="91425" bIns="45700" anchor="ctr" anchorCtr="0">
            <a:noAutofit/>
          </a:bodyPr>
          <a:lstStyle/>
          <a:p>
            <a:pPr marL="171450" marR="0" lvl="0" indent="-171450" rtl="0">
              <a:lnSpc>
                <a:spcPct val="100000"/>
              </a:lnSpc>
              <a:spcBef>
                <a:spcPts val="0"/>
              </a:spcBef>
              <a:spcAft>
                <a:spcPts val="0"/>
              </a:spcAft>
              <a:buClr>
                <a:schemeClr val="dk1"/>
              </a:buClr>
              <a:buSzPts val="1800"/>
              <a:buFont typeface="Arial" panose="020B0604020202020204" pitchFamily="34" charset="0"/>
              <a:buChar char="•"/>
            </a:pPr>
            <a:r>
              <a:rPr lang="es-BO" sz="1050" b="0" i="0" u="none" strike="noStrike" cap="none" dirty="0">
                <a:solidFill>
                  <a:srgbClr val="000000"/>
                </a:solidFill>
                <a:latin typeface="Arial"/>
                <a:ea typeface="Arial"/>
                <a:cs typeface="Arial"/>
                <a:sym typeface="Arial"/>
              </a:rPr>
              <a:t>Programar el Sistema Informático de seguimiento para animales silvestres del Centro de Educación Ambiental de la Gobernación</a:t>
            </a:r>
          </a:p>
        </p:txBody>
      </p:sp>
      <p:sp>
        <p:nvSpPr>
          <p:cNvPr id="2" name="CuadroTexto 1">
            <a:extLst>
              <a:ext uri="{FF2B5EF4-FFF2-40B4-BE49-F238E27FC236}">
                <a16:creationId xmlns:a16="http://schemas.microsoft.com/office/drawing/2014/main" id="{BBD1A29C-DAED-42AE-BD6E-32528CD412F8}"/>
              </a:ext>
            </a:extLst>
          </p:cNvPr>
          <p:cNvSpPr txBox="1"/>
          <p:nvPr/>
        </p:nvSpPr>
        <p:spPr>
          <a:xfrm>
            <a:off x="602724" y="1519998"/>
            <a:ext cx="2020105" cy="307777"/>
          </a:xfrm>
          <a:prstGeom prst="rect">
            <a:avLst/>
          </a:prstGeom>
          <a:noFill/>
        </p:spPr>
        <p:txBody>
          <a:bodyPr wrap="none" rtlCol="0">
            <a:spAutoFit/>
          </a:bodyPr>
          <a:lstStyle/>
          <a:p>
            <a:r>
              <a:rPr lang="en-GB" b="1" dirty="0"/>
              <a:t>OBJETIVO GENERAL</a:t>
            </a:r>
          </a:p>
        </p:txBody>
      </p:sp>
      <p:sp>
        <p:nvSpPr>
          <p:cNvPr id="28" name="Google Shape;369;p5">
            <a:extLst>
              <a:ext uri="{FF2B5EF4-FFF2-40B4-BE49-F238E27FC236}">
                <a16:creationId xmlns:a16="http://schemas.microsoft.com/office/drawing/2014/main" id="{30CA7113-3825-4CBF-BE7D-757456A04C73}"/>
              </a:ext>
            </a:extLst>
          </p:cNvPr>
          <p:cNvSpPr/>
          <p:nvPr/>
        </p:nvSpPr>
        <p:spPr>
          <a:xfrm>
            <a:off x="5593461" y="4145490"/>
            <a:ext cx="3348372" cy="605435"/>
          </a:xfrm>
          <a:prstGeom prst="roundRect">
            <a:avLst>
              <a:gd name="adj" fmla="val 16667"/>
            </a:avLst>
          </a:prstGeom>
          <a:solidFill>
            <a:srgbClr val="E2ECF6"/>
          </a:solidFill>
          <a:ln>
            <a:noFill/>
          </a:ln>
        </p:spPr>
        <p:txBody>
          <a:bodyPr spcFirstLastPara="1" wrap="square" lIns="91425" tIns="45700" rIns="91425" bIns="45700" anchor="ctr" anchorCtr="0">
            <a:noAutofit/>
          </a:bodyPr>
          <a:lstStyle/>
          <a:p>
            <a:pPr marL="171450" marR="0" lvl="0" indent="-171450" rtl="0">
              <a:lnSpc>
                <a:spcPct val="100000"/>
              </a:lnSpc>
              <a:spcBef>
                <a:spcPts val="0"/>
              </a:spcBef>
              <a:spcAft>
                <a:spcPts val="0"/>
              </a:spcAft>
              <a:buClr>
                <a:schemeClr val="dk1"/>
              </a:buClr>
              <a:buSzPts val="1800"/>
              <a:buFont typeface="Arial" panose="020B0604020202020204" pitchFamily="34" charset="0"/>
              <a:buChar char="•"/>
            </a:pPr>
            <a:r>
              <a:rPr lang="es-BO" sz="1050" b="0" i="0" u="none" strike="noStrike" cap="none" dirty="0">
                <a:solidFill>
                  <a:srgbClr val="000000"/>
                </a:solidFill>
                <a:latin typeface="Arial"/>
                <a:ea typeface="Arial"/>
                <a:cs typeface="Arial"/>
                <a:sym typeface="Arial"/>
              </a:rPr>
              <a:t>Ejecutar las pruebas pertinentes para comprobar el correcto funcionamiento del Sistema Informático.</a:t>
            </a: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solidFill>
                  <a:schemeClr val="lt1"/>
                </a:solidFill>
              </a:rPr>
              <a:t>JUSTIFICACION</a:t>
            </a:r>
            <a:endParaRPr>
              <a:solidFill>
                <a:schemeClr val="lt1"/>
              </a:solidFill>
            </a:endParaRPr>
          </a:p>
        </p:txBody>
      </p:sp>
      <p:sp>
        <p:nvSpPr>
          <p:cNvPr id="377" name="Google Shape;377;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13</a:t>
            </a:fld>
            <a:endParaRPr/>
          </a:p>
        </p:txBody>
      </p:sp>
      <p:grpSp>
        <p:nvGrpSpPr>
          <p:cNvPr id="378" name="Google Shape;378;p6"/>
          <p:cNvGrpSpPr/>
          <p:nvPr/>
        </p:nvGrpSpPr>
        <p:grpSpPr>
          <a:xfrm>
            <a:off x="293683" y="574116"/>
            <a:ext cx="309041" cy="403123"/>
            <a:chOff x="590250" y="244200"/>
            <a:chExt cx="407975" cy="532175"/>
          </a:xfrm>
        </p:grpSpPr>
        <p:sp>
          <p:nvSpPr>
            <p:cNvPr id="379" name="Google Shape;379;p6"/>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6"/>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6"/>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6"/>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6"/>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6"/>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6"/>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6"/>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6"/>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6"/>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6"/>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6"/>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6"/>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93" name="Google Shape;393;p6"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394" name="Google Shape;394;p6"/>
          <p:cNvPicPr preferRelativeResize="0"/>
          <p:nvPr/>
        </p:nvPicPr>
        <p:blipFill rotWithShape="1">
          <a:blip r:embed="rId4">
            <a:alphaModFix/>
          </a:blip>
          <a:srcRect/>
          <a:stretch/>
        </p:blipFill>
        <p:spPr>
          <a:xfrm>
            <a:off x="529843" y="2293386"/>
            <a:ext cx="2400780" cy="1777807"/>
          </a:xfrm>
          <a:prstGeom prst="rect">
            <a:avLst/>
          </a:prstGeom>
          <a:noFill/>
          <a:ln>
            <a:noFill/>
          </a:ln>
        </p:spPr>
      </p:pic>
      <p:sp>
        <p:nvSpPr>
          <p:cNvPr id="395" name="Google Shape;395;p6"/>
          <p:cNvSpPr txBox="1"/>
          <p:nvPr/>
        </p:nvSpPr>
        <p:spPr>
          <a:xfrm>
            <a:off x="1155396" y="1868390"/>
            <a:ext cx="11496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1C405D"/>
                </a:solidFill>
                <a:latin typeface="Arial"/>
                <a:ea typeface="Arial"/>
                <a:cs typeface="Arial"/>
                <a:sym typeface="Arial"/>
              </a:rPr>
              <a:t>Tecnológica</a:t>
            </a:r>
            <a:endParaRPr sz="1400" b="0" i="0" u="none" strike="noStrike" cap="none">
              <a:solidFill>
                <a:srgbClr val="1C405D"/>
              </a:solidFill>
              <a:latin typeface="Arial"/>
              <a:ea typeface="Arial"/>
              <a:cs typeface="Arial"/>
              <a:sym typeface="Arial"/>
            </a:endParaRPr>
          </a:p>
        </p:txBody>
      </p:sp>
      <p:sp>
        <p:nvSpPr>
          <p:cNvPr id="397" name="Google Shape;397;p6"/>
          <p:cNvSpPr txBox="1"/>
          <p:nvPr/>
        </p:nvSpPr>
        <p:spPr>
          <a:xfrm>
            <a:off x="4121650" y="1877297"/>
            <a:ext cx="907549"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1C405D"/>
                </a:solidFill>
                <a:latin typeface="Arial"/>
                <a:ea typeface="Arial"/>
                <a:cs typeface="Arial"/>
                <a:sym typeface="Arial"/>
              </a:rPr>
              <a:t>Personal</a:t>
            </a:r>
            <a:endParaRPr sz="1400" b="0" i="0" u="none" strike="noStrike" cap="none" dirty="0">
              <a:solidFill>
                <a:srgbClr val="1C405D"/>
              </a:solidFill>
              <a:latin typeface="Arial"/>
              <a:ea typeface="Arial"/>
              <a:cs typeface="Arial"/>
              <a:sym typeface="Arial"/>
            </a:endParaRPr>
          </a:p>
        </p:txBody>
      </p:sp>
      <p:pic>
        <p:nvPicPr>
          <p:cNvPr id="398" name="Google Shape;398;p6" descr="Cómo cuidar el medio ambiente - 10 acciones y consejos"/>
          <p:cNvPicPr preferRelativeResize="0"/>
          <p:nvPr/>
        </p:nvPicPr>
        <p:blipFill rotWithShape="1">
          <a:blip r:embed="rId5">
            <a:alphaModFix/>
          </a:blip>
          <a:srcRect l="21035" r="21036"/>
          <a:stretch/>
        </p:blipFill>
        <p:spPr>
          <a:xfrm>
            <a:off x="6274079" y="2293386"/>
            <a:ext cx="1708660" cy="1966461"/>
          </a:xfrm>
          <a:prstGeom prst="rect">
            <a:avLst/>
          </a:prstGeom>
          <a:noFill/>
          <a:ln>
            <a:noFill/>
          </a:ln>
        </p:spPr>
      </p:pic>
      <p:sp>
        <p:nvSpPr>
          <p:cNvPr id="399" name="Google Shape;399;p6"/>
          <p:cNvSpPr txBox="1"/>
          <p:nvPr/>
        </p:nvSpPr>
        <p:spPr>
          <a:xfrm>
            <a:off x="6334781" y="1940186"/>
            <a:ext cx="1587257"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1C405D"/>
                </a:solidFill>
                <a:latin typeface="Arial"/>
                <a:ea typeface="Arial"/>
                <a:cs typeface="Arial"/>
                <a:sym typeface="Arial"/>
              </a:rPr>
              <a:t>Medio Ambiental</a:t>
            </a:r>
            <a:endParaRPr sz="1400" b="0" i="0" u="none" strike="noStrike" cap="none">
              <a:solidFill>
                <a:srgbClr val="1C405D"/>
              </a:solidFill>
              <a:latin typeface="Arial"/>
              <a:ea typeface="Arial"/>
              <a:cs typeface="Arial"/>
              <a:sym typeface="Arial"/>
            </a:endParaRPr>
          </a:p>
        </p:txBody>
      </p:sp>
      <p:pic>
        <p:nvPicPr>
          <p:cNvPr id="3" name="Imagen 2">
            <a:extLst>
              <a:ext uri="{FF2B5EF4-FFF2-40B4-BE49-F238E27FC236}">
                <a16:creationId xmlns:a16="http://schemas.microsoft.com/office/drawing/2014/main" id="{F945E22E-6007-47F2-A5F3-1A2D0C447EA7}"/>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l="18972" r="14336"/>
          <a:stretch/>
        </p:blipFill>
        <p:spPr>
          <a:xfrm>
            <a:off x="3717669" y="2247922"/>
            <a:ext cx="1708661" cy="1923576"/>
          </a:xfrm>
          <a:prstGeom prst="rect">
            <a:avLst/>
          </a:prstGeom>
        </p:spPr>
      </p:pic>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solidFill>
                  <a:schemeClr val="lt1"/>
                </a:solidFill>
              </a:rPr>
              <a:t>METODOLOGÍA</a:t>
            </a:r>
            <a:endParaRPr>
              <a:solidFill>
                <a:schemeClr val="lt1"/>
              </a:solidFill>
            </a:endParaRPr>
          </a:p>
        </p:txBody>
      </p:sp>
      <p:sp>
        <p:nvSpPr>
          <p:cNvPr id="405" name="Google Shape;405;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14</a:t>
            </a:fld>
            <a:endParaRPr/>
          </a:p>
        </p:txBody>
      </p:sp>
      <p:grpSp>
        <p:nvGrpSpPr>
          <p:cNvPr id="406" name="Google Shape;406;p7"/>
          <p:cNvGrpSpPr/>
          <p:nvPr/>
        </p:nvGrpSpPr>
        <p:grpSpPr>
          <a:xfrm>
            <a:off x="293683" y="574116"/>
            <a:ext cx="309041" cy="403123"/>
            <a:chOff x="590250" y="244200"/>
            <a:chExt cx="407975" cy="532175"/>
          </a:xfrm>
        </p:grpSpPr>
        <p:sp>
          <p:nvSpPr>
            <p:cNvPr id="407" name="Google Shape;407;p7"/>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7"/>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7"/>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7"/>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7"/>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7"/>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7"/>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7"/>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7"/>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7"/>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7"/>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7"/>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7"/>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7"/>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21" name="Google Shape;421;p7"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422" name="Google Shape;422;p7"/>
          <p:cNvPicPr preferRelativeResize="0"/>
          <p:nvPr/>
        </p:nvPicPr>
        <p:blipFill rotWithShape="1">
          <a:blip r:embed="rId4"/>
          <a:srcRect/>
          <a:stretch/>
        </p:blipFill>
        <p:spPr>
          <a:xfrm>
            <a:off x="1370335" y="1608579"/>
            <a:ext cx="5258399" cy="3343521"/>
          </a:xfrm>
          <a:prstGeom prst="rect">
            <a:avLst/>
          </a:prstGeom>
          <a:noFill/>
          <a:ln>
            <a:noFill/>
          </a:ln>
        </p:spPr>
      </p:pic>
      <p:sp>
        <p:nvSpPr>
          <p:cNvPr id="423" name="Google Shape;423;p7"/>
          <p:cNvSpPr txBox="1"/>
          <p:nvPr/>
        </p:nvSpPr>
        <p:spPr>
          <a:xfrm>
            <a:off x="2964637" y="1300802"/>
            <a:ext cx="20697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err="1">
                <a:solidFill>
                  <a:srgbClr val="1C405D"/>
                </a:solidFill>
                <a:latin typeface="Arial"/>
                <a:ea typeface="Arial"/>
                <a:cs typeface="Arial"/>
                <a:sym typeface="Arial"/>
              </a:rPr>
              <a:t>METODOLOGíA</a:t>
            </a:r>
            <a:r>
              <a:rPr lang="en-GB" sz="1400" b="0" i="0" u="none" strike="noStrike" cap="none" dirty="0">
                <a:solidFill>
                  <a:srgbClr val="1C405D"/>
                </a:solidFill>
                <a:latin typeface="Arial"/>
                <a:ea typeface="Arial"/>
                <a:cs typeface="Arial"/>
                <a:sym typeface="Arial"/>
              </a:rPr>
              <a:t> PUDS</a:t>
            </a:r>
            <a:endParaRPr sz="1400" b="0" i="0" u="none" strike="noStrike" cap="none" dirty="0">
              <a:solidFill>
                <a:srgbClr val="1C405D"/>
              </a:solidFill>
              <a:latin typeface="Arial"/>
              <a:ea typeface="Arial"/>
              <a:cs typeface="Arial"/>
              <a:sym typeface="Arial"/>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Google Shape;428;p2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solidFill>
                  <a:schemeClr val="lt1"/>
                </a:solidFill>
              </a:rPr>
              <a:t>MARCO TEÓRICO REFERENCIAL</a:t>
            </a:r>
            <a:endParaRPr>
              <a:solidFill>
                <a:schemeClr val="lt1"/>
              </a:solidFill>
            </a:endParaRPr>
          </a:p>
        </p:txBody>
      </p:sp>
      <p:sp>
        <p:nvSpPr>
          <p:cNvPr id="429" name="Google Shape;429;p2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15</a:t>
            </a:fld>
            <a:endParaRPr/>
          </a:p>
        </p:txBody>
      </p:sp>
      <p:grpSp>
        <p:nvGrpSpPr>
          <p:cNvPr id="430" name="Google Shape;430;p27"/>
          <p:cNvGrpSpPr/>
          <p:nvPr/>
        </p:nvGrpSpPr>
        <p:grpSpPr>
          <a:xfrm>
            <a:off x="293683" y="574116"/>
            <a:ext cx="309041" cy="403123"/>
            <a:chOff x="590250" y="244200"/>
            <a:chExt cx="407975" cy="532175"/>
          </a:xfrm>
        </p:grpSpPr>
        <p:sp>
          <p:nvSpPr>
            <p:cNvPr id="431" name="Google Shape;431;p27"/>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27"/>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27"/>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27"/>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27"/>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27"/>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27"/>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27"/>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27"/>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27"/>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27"/>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27"/>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27"/>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27"/>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45" name="Google Shape;445;p27"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446" name="Google Shape;446;p27">
            <a:hlinkClick r:id="rId4" action="ppaction://hlinksldjump"/>
          </p:cNvPr>
          <p:cNvPicPr preferRelativeResize="0"/>
          <p:nvPr/>
        </p:nvPicPr>
        <p:blipFill rotWithShape="1">
          <a:blip r:embed="rId5">
            <a:alphaModFix/>
          </a:blip>
          <a:srcRect/>
          <a:stretch/>
        </p:blipFill>
        <p:spPr>
          <a:xfrm>
            <a:off x="546915" y="3350625"/>
            <a:ext cx="2286000" cy="1285875"/>
          </a:xfrm>
          <a:prstGeom prst="rect">
            <a:avLst/>
          </a:prstGeom>
          <a:noFill/>
          <a:ln>
            <a:noFill/>
          </a:ln>
        </p:spPr>
      </p:pic>
      <p:pic>
        <p:nvPicPr>
          <p:cNvPr id="447" name="Google Shape;447;p27">
            <a:hlinkClick r:id="rId6" action="ppaction://hlinksldjump"/>
          </p:cNvPr>
          <p:cNvPicPr preferRelativeResize="0"/>
          <p:nvPr/>
        </p:nvPicPr>
        <p:blipFill rotWithShape="1">
          <a:blip r:embed="rId7">
            <a:alphaModFix/>
          </a:blip>
          <a:srcRect/>
          <a:stretch/>
        </p:blipFill>
        <p:spPr>
          <a:xfrm>
            <a:off x="529843" y="1762432"/>
            <a:ext cx="2286000" cy="1285875"/>
          </a:xfrm>
          <a:prstGeom prst="rect">
            <a:avLst/>
          </a:prstGeom>
          <a:noFill/>
          <a:ln>
            <a:noFill/>
          </a:ln>
        </p:spPr>
      </p:pic>
      <p:pic>
        <p:nvPicPr>
          <p:cNvPr id="448" name="Google Shape;448;p27">
            <a:hlinkClick r:id="rId8" action="ppaction://hlinksldjump"/>
          </p:cNvPr>
          <p:cNvPicPr preferRelativeResize="0"/>
          <p:nvPr/>
        </p:nvPicPr>
        <p:blipFill rotWithShape="1">
          <a:blip r:embed="rId9">
            <a:alphaModFix/>
          </a:blip>
          <a:srcRect/>
          <a:stretch/>
        </p:blipFill>
        <p:spPr>
          <a:xfrm>
            <a:off x="5015759" y="3350624"/>
            <a:ext cx="2286000" cy="1285875"/>
          </a:xfrm>
          <a:prstGeom prst="rect">
            <a:avLst/>
          </a:prstGeom>
          <a:noFill/>
          <a:ln>
            <a:noFill/>
          </a:ln>
        </p:spPr>
      </p:pic>
      <p:pic>
        <p:nvPicPr>
          <p:cNvPr id="449" name="Google Shape;449;p27">
            <a:hlinkClick r:id="rId10" action="ppaction://hlinksldjump"/>
          </p:cNvPr>
          <p:cNvPicPr preferRelativeResize="0"/>
          <p:nvPr/>
        </p:nvPicPr>
        <p:blipFill rotWithShape="1">
          <a:blip r:embed="rId11">
            <a:alphaModFix/>
          </a:blip>
          <a:srcRect/>
          <a:stretch/>
        </p:blipFill>
        <p:spPr>
          <a:xfrm>
            <a:off x="2815843" y="3350625"/>
            <a:ext cx="2286000" cy="1285875"/>
          </a:xfrm>
          <a:prstGeom prst="rect">
            <a:avLst/>
          </a:prstGeom>
          <a:noFill/>
          <a:ln>
            <a:noFill/>
          </a:ln>
        </p:spPr>
      </p:pic>
      <p:pic>
        <p:nvPicPr>
          <p:cNvPr id="450" name="Google Shape;450;p27">
            <a:hlinkClick r:id="rId12" action="ppaction://hlinksldjump"/>
          </p:cNvPr>
          <p:cNvPicPr preferRelativeResize="0"/>
          <p:nvPr/>
        </p:nvPicPr>
        <p:blipFill rotWithShape="1">
          <a:blip r:embed="rId13">
            <a:alphaModFix/>
          </a:blip>
          <a:srcRect/>
          <a:stretch/>
        </p:blipFill>
        <p:spPr>
          <a:xfrm>
            <a:off x="5015759" y="1762431"/>
            <a:ext cx="2286000" cy="1285875"/>
          </a:xfrm>
          <a:prstGeom prst="rect">
            <a:avLst/>
          </a:prstGeom>
          <a:noFill/>
          <a:ln>
            <a:noFill/>
          </a:ln>
        </p:spPr>
      </p:pic>
      <p:pic>
        <p:nvPicPr>
          <p:cNvPr id="451" name="Google Shape;451;p27">
            <a:hlinkClick r:id="rId14" action="ppaction://hlinksldjump"/>
          </p:cNvPr>
          <p:cNvPicPr preferRelativeResize="0"/>
          <p:nvPr/>
        </p:nvPicPr>
        <p:blipFill rotWithShape="1">
          <a:blip r:embed="rId15">
            <a:alphaModFix/>
          </a:blip>
          <a:srcRect/>
          <a:stretch/>
        </p:blipFill>
        <p:spPr>
          <a:xfrm>
            <a:off x="2729759" y="1762431"/>
            <a:ext cx="2286000" cy="1285875"/>
          </a:xfrm>
          <a:prstGeom prst="rect">
            <a:avLst/>
          </a:prstGeom>
          <a:noFill/>
          <a:ln>
            <a:noFill/>
          </a:ln>
        </p:spPr>
      </p:pic>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p2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solidFill>
                  <a:schemeClr val="lt1"/>
                </a:solidFill>
              </a:rPr>
              <a:t>MARCO TEÓRICO CONCEPTUAL</a:t>
            </a:r>
            <a:endParaRPr>
              <a:solidFill>
                <a:schemeClr val="lt1"/>
              </a:solidFill>
            </a:endParaRPr>
          </a:p>
        </p:txBody>
      </p:sp>
      <p:sp>
        <p:nvSpPr>
          <p:cNvPr id="457" name="Google Shape;457;p2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16</a:t>
            </a:fld>
            <a:endParaRPr/>
          </a:p>
        </p:txBody>
      </p:sp>
      <p:grpSp>
        <p:nvGrpSpPr>
          <p:cNvPr id="458" name="Google Shape;458;p26"/>
          <p:cNvGrpSpPr/>
          <p:nvPr/>
        </p:nvGrpSpPr>
        <p:grpSpPr>
          <a:xfrm>
            <a:off x="293683" y="574116"/>
            <a:ext cx="309041" cy="403123"/>
            <a:chOff x="590250" y="244200"/>
            <a:chExt cx="407975" cy="532175"/>
          </a:xfrm>
        </p:grpSpPr>
        <p:sp>
          <p:nvSpPr>
            <p:cNvPr id="459" name="Google Shape;459;p26"/>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6"/>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26"/>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26"/>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26"/>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26"/>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26"/>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26"/>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26"/>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26"/>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26"/>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26"/>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26"/>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26"/>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73" name="Google Shape;473;p26"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474" name="Google Shape;474;p26">
            <a:hlinkClick r:id="rId4" action="ppaction://hlinksldjump"/>
          </p:cNvPr>
          <p:cNvPicPr preferRelativeResize="0"/>
          <p:nvPr/>
        </p:nvPicPr>
        <p:blipFill rotWithShape="1">
          <a:blip r:embed="rId5">
            <a:alphaModFix/>
          </a:blip>
          <a:srcRect/>
          <a:stretch/>
        </p:blipFill>
        <p:spPr>
          <a:xfrm>
            <a:off x="2681612" y="1778551"/>
            <a:ext cx="2286000" cy="1285875"/>
          </a:xfrm>
          <a:prstGeom prst="rect">
            <a:avLst/>
          </a:prstGeom>
          <a:noFill/>
          <a:ln>
            <a:noFill/>
          </a:ln>
        </p:spPr>
      </p:pic>
      <p:pic>
        <p:nvPicPr>
          <p:cNvPr id="475" name="Google Shape;475;p26">
            <a:hlinkClick r:id="rId6" action="ppaction://hlinksldjump"/>
          </p:cNvPr>
          <p:cNvPicPr preferRelativeResize="0"/>
          <p:nvPr/>
        </p:nvPicPr>
        <p:blipFill rotWithShape="1">
          <a:blip r:embed="rId7">
            <a:alphaModFix/>
          </a:blip>
          <a:srcRect/>
          <a:stretch/>
        </p:blipFill>
        <p:spPr>
          <a:xfrm>
            <a:off x="4969806" y="3330602"/>
            <a:ext cx="2286000" cy="1285875"/>
          </a:xfrm>
          <a:prstGeom prst="rect">
            <a:avLst/>
          </a:prstGeom>
          <a:noFill/>
          <a:ln>
            <a:noFill/>
          </a:ln>
        </p:spPr>
      </p:pic>
      <p:pic>
        <p:nvPicPr>
          <p:cNvPr id="476" name="Google Shape;476;p26">
            <a:hlinkClick r:id="rId8" action="ppaction://hlinksldjump"/>
          </p:cNvPr>
          <p:cNvPicPr preferRelativeResize="0"/>
          <p:nvPr/>
        </p:nvPicPr>
        <p:blipFill rotWithShape="1">
          <a:blip r:embed="rId9">
            <a:alphaModFix/>
          </a:blip>
          <a:srcRect/>
          <a:stretch/>
        </p:blipFill>
        <p:spPr>
          <a:xfrm>
            <a:off x="4969806" y="1778282"/>
            <a:ext cx="2286000" cy="1285875"/>
          </a:xfrm>
          <a:prstGeom prst="rect">
            <a:avLst/>
          </a:prstGeom>
          <a:noFill/>
          <a:ln>
            <a:noFill/>
          </a:ln>
        </p:spPr>
      </p:pic>
      <p:pic>
        <p:nvPicPr>
          <p:cNvPr id="479" name="Google Shape;479;p26">
            <a:hlinkClick r:id="rId10" action="ppaction://hlinksldjump"/>
          </p:cNvPr>
          <p:cNvPicPr preferRelativeResize="0"/>
          <p:nvPr/>
        </p:nvPicPr>
        <p:blipFill rotWithShape="1">
          <a:blip r:embed="rId11">
            <a:alphaModFix/>
          </a:blip>
          <a:srcRect/>
          <a:stretch/>
        </p:blipFill>
        <p:spPr>
          <a:xfrm>
            <a:off x="388938" y="1778280"/>
            <a:ext cx="2286000" cy="1285875"/>
          </a:xfrm>
          <a:prstGeom prst="rect">
            <a:avLst/>
          </a:prstGeom>
          <a:noFill/>
          <a:ln>
            <a:noFill/>
          </a:ln>
        </p:spPr>
      </p:pic>
      <mc:AlternateContent xmlns:mc="http://schemas.openxmlformats.org/markup-compatibility/2006" xmlns:pslz="http://schemas.microsoft.com/office/powerpoint/2016/slidezoom">
        <mc:Choice Requires="pslz">
          <p:graphicFrame>
            <p:nvGraphicFramePr>
              <p:cNvPr id="3" name="Vista general de diapositiva 2">
                <a:extLst>
                  <a:ext uri="{FF2B5EF4-FFF2-40B4-BE49-F238E27FC236}">
                    <a16:creationId xmlns:a16="http://schemas.microsoft.com/office/drawing/2014/main" id="{FB61D42A-6B17-4222-8617-6C37BD0DB59F}"/>
                  </a:ext>
                </a:extLst>
              </p:cNvPr>
              <p:cNvGraphicFramePr>
                <a:graphicFrameLocks noChangeAspect="1"/>
              </p:cNvGraphicFramePr>
              <p:nvPr>
                <p:extLst>
                  <p:ext uri="{D42A27DB-BD31-4B8C-83A1-F6EECF244321}">
                    <p14:modId xmlns:p14="http://schemas.microsoft.com/office/powerpoint/2010/main" val="830458619"/>
                  </p:ext>
                </p:extLst>
              </p:nvPr>
            </p:nvGraphicFramePr>
            <p:xfrm>
              <a:off x="2690382" y="3394910"/>
              <a:ext cx="2286000" cy="1285875"/>
            </p:xfrm>
            <a:graphic>
              <a:graphicData uri="http://schemas.microsoft.com/office/powerpoint/2016/slidezoom">
                <pslz:sldZm>
                  <pslz:sldZmObj sldId="278" cId="0">
                    <pslz:zmPr id="{D57502B5-3DF8-4834-92B0-93377B39F97B}" returnToParent="0" transitionDur="1000" showBg="0">
                      <p166:blipFill xmlns:p166="http://schemas.microsoft.com/office/powerpoint/2016/6/main">
                        <a:blip r:embed="rId12"/>
                        <a:stretch>
                          <a:fillRect/>
                        </a:stretch>
                      </p166:blipFill>
                      <p166:spPr xmlns:p166="http://schemas.microsoft.com/office/powerpoint/2016/6/main">
                        <a:xfrm>
                          <a:off x="0" y="0"/>
                          <a:ext cx="2286000" cy="1285875"/>
                        </a:xfrm>
                        <a:prstGeom prst="rect">
                          <a:avLst/>
                        </a:prstGeom>
                      </p166:spPr>
                    </pslz:zmPr>
                  </pslz:sldZmObj>
                </pslz:sldZm>
              </a:graphicData>
            </a:graphic>
          </p:graphicFrame>
        </mc:Choice>
        <mc:Fallback xmlns="">
          <p:pic>
            <p:nvPicPr>
              <p:cNvPr id="3" name="Vista general de diapositiva 2">
                <a:hlinkClick r:id="rId13" action="ppaction://hlinksldjump"/>
                <a:extLst>
                  <a:ext uri="{FF2B5EF4-FFF2-40B4-BE49-F238E27FC236}">
                    <a16:creationId xmlns:a16="http://schemas.microsoft.com/office/drawing/2014/main" id="{FB61D42A-6B17-4222-8617-6C37BD0DB59F}"/>
                  </a:ext>
                </a:extLst>
              </p:cNvPr>
              <p:cNvPicPr>
                <a:picLocks noGrp="1" noRot="1" noChangeAspect="1" noMove="1" noResize="1" noEditPoints="1" noAdjustHandles="1" noChangeArrowheads="1" noChangeShapeType="1"/>
              </p:cNvPicPr>
              <p:nvPr/>
            </p:nvPicPr>
            <p:blipFill>
              <a:blip r:embed="rId14"/>
              <a:stretch>
                <a:fillRect/>
              </a:stretch>
            </p:blipFill>
            <p:spPr>
              <a:xfrm>
                <a:off x="2690382" y="3394910"/>
                <a:ext cx="2286000" cy="1285875"/>
              </a:xfrm>
              <a:prstGeom prst="rect">
                <a:avLst/>
              </a:prstGeom>
            </p:spPr>
          </p:pic>
        </mc:Fallback>
      </mc:AlternateContent>
      <mc:AlternateContent xmlns:mc="http://schemas.openxmlformats.org/markup-compatibility/2006" xmlns:pslz="http://schemas.microsoft.com/office/powerpoint/2016/slidezoom">
        <mc:Choice Requires="pslz">
          <p:graphicFrame>
            <p:nvGraphicFramePr>
              <p:cNvPr id="5" name="Vista general de diapositiva 4">
                <a:extLst>
                  <a:ext uri="{FF2B5EF4-FFF2-40B4-BE49-F238E27FC236}">
                    <a16:creationId xmlns:a16="http://schemas.microsoft.com/office/drawing/2014/main" id="{A162C151-D20B-497E-BFCF-09822B0A7A62}"/>
                  </a:ext>
                </a:extLst>
              </p:cNvPr>
              <p:cNvGraphicFramePr>
                <a:graphicFrameLocks noChangeAspect="1"/>
              </p:cNvGraphicFramePr>
              <p:nvPr>
                <p:extLst>
                  <p:ext uri="{D42A27DB-BD31-4B8C-83A1-F6EECF244321}">
                    <p14:modId xmlns:p14="http://schemas.microsoft.com/office/powerpoint/2010/main" val="2154311328"/>
                  </p:ext>
                </p:extLst>
              </p:nvPr>
            </p:nvGraphicFramePr>
            <p:xfrm>
              <a:off x="404382" y="3398217"/>
              <a:ext cx="2286000" cy="1285875"/>
            </p:xfrm>
            <a:graphic>
              <a:graphicData uri="http://schemas.microsoft.com/office/powerpoint/2016/slidezoom">
                <pslz:sldZm>
                  <pslz:sldZmObj sldId="280" cId="0">
                    <pslz:zmPr id="{05A61734-7813-4817-9CEB-0D56BF8292C8}" returnToParent="0" transitionDur="1000" showBg="0">
                      <p166:blipFill xmlns:p166="http://schemas.microsoft.com/office/powerpoint/2016/6/main">
                        <a:blip r:embed="rId15"/>
                        <a:stretch>
                          <a:fillRect/>
                        </a:stretch>
                      </p166:blipFill>
                      <p166:spPr xmlns:p166="http://schemas.microsoft.com/office/powerpoint/2016/6/main">
                        <a:xfrm>
                          <a:off x="0" y="0"/>
                          <a:ext cx="2286000" cy="1285875"/>
                        </a:xfrm>
                        <a:prstGeom prst="rect">
                          <a:avLst/>
                        </a:prstGeom>
                      </p166:spPr>
                    </pslz:zmPr>
                  </pslz:sldZmObj>
                </pslz:sldZm>
              </a:graphicData>
            </a:graphic>
          </p:graphicFrame>
        </mc:Choice>
        <mc:Fallback xmlns="">
          <p:pic>
            <p:nvPicPr>
              <p:cNvPr id="5" name="Vista general de diapositiva 4">
                <a:hlinkClick r:id="rId16" action="ppaction://hlinksldjump"/>
                <a:extLst>
                  <a:ext uri="{FF2B5EF4-FFF2-40B4-BE49-F238E27FC236}">
                    <a16:creationId xmlns:a16="http://schemas.microsoft.com/office/drawing/2014/main" id="{A162C151-D20B-497E-BFCF-09822B0A7A62}"/>
                  </a:ext>
                </a:extLst>
              </p:cNvPr>
              <p:cNvPicPr>
                <a:picLocks noGrp="1" noRot="1" noChangeAspect="1" noMove="1" noResize="1" noEditPoints="1" noAdjustHandles="1" noChangeArrowheads="1" noChangeShapeType="1"/>
              </p:cNvPicPr>
              <p:nvPr/>
            </p:nvPicPr>
            <p:blipFill>
              <a:blip r:embed="rId17"/>
              <a:stretch>
                <a:fillRect/>
              </a:stretch>
            </p:blipFill>
            <p:spPr>
              <a:xfrm>
                <a:off x="404382" y="3398217"/>
                <a:ext cx="2286000" cy="1285875"/>
              </a:xfrm>
              <a:prstGeom prst="rect">
                <a:avLst/>
              </a:prstGeom>
            </p:spPr>
          </p:pic>
        </mc:Fallback>
      </mc:AlternateContent>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483"/>
        <p:cNvGrpSpPr/>
        <p:nvPr/>
      </p:nvGrpSpPr>
      <p:grpSpPr>
        <a:xfrm>
          <a:off x="0" y="0"/>
          <a:ext cx="0" cy="0"/>
          <a:chOff x="0" y="0"/>
          <a:chExt cx="0" cy="0"/>
        </a:xfrm>
      </p:grpSpPr>
      <p:sp>
        <p:nvSpPr>
          <p:cNvPr id="484" name="Google Shape;484;p28"/>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485" name="Google Shape;485;p28"/>
          <p:cNvSpPr txBox="1"/>
          <p:nvPr/>
        </p:nvSpPr>
        <p:spPr>
          <a:xfrm>
            <a:off x="3776382" y="2825770"/>
            <a:ext cx="159123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UML</a:t>
            </a:r>
            <a:endParaRPr sz="1400" b="0" i="0" u="none" strike="noStrike" cap="none">
              <a:solidFill>
                <a:srgbClr val="000000"/>
              </a:solidFill>
              <a:latin typeface="Arial"/>
              <a:ea typeface="Arial"/>
              <a:cs typeface="Arial"/>
              <a:sym typeface="Arial"/>
            </a:endParaRPr>
          </a:p>
        </p:txBody>
      </p:sp>
      <p:pic>
        <p:nvPicPr>
          <p:cNvPr id="486" name="Google Shape;486;p28"/>
          <p:cNvPicPr preferRelativeResize="0"/>
          <p:nvPr/>
        </p:nvPicPr>
        <p:blipFill rotWithShape="1">
          <a:blip r:embed="rId3">
            <a:alphaModFix/>
          </a:blip>
          <a:srcRect/>
          <a:stretch/>
        </p:blipFill>
        <p:spPr>
          <a:xfrm>
            <a:off x="3788648" y="1386657"/>
            <a:ext cx="1566703" cy="156670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490"/>
        <p:cNvGrpSpPr/>
        <p:nvPr/>
      </p:nvGrpSpPr>
      <p:grpSpPr>
        <a:xfrm>
          <a:off x="0" y="0"/>
          <a:ext cx="0" cy="0"/>
          <a:chOff x="0" y="0"/>
          <a:chExt cx="0" cy="0"/>
        </a:xfrm>
      </p:grpSpPr>
      <p:sp>
        <p:nvSpPr>
          <p:cNvPr id="491" name="Google Shape;491;p2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18</a:t>
            </a:fld>
            <a:endParaRPr/>
          </a:p>
        </p:txBody>
      </p:sp>
      <p:pic>
        <p:nvPicPr>
          <p:cNvPr id="492" name="Google Shape;492;p29"/>
          <p:cNvPicPr preferRelativeResize="0"/>
          <p:nvPr/>
        </p:nvPicPr>
        <p:blipFill rotWithShape="1">
          <a:blip r:embed="rId3">
            <a:alphaModFix/>
          </a:blip>
          <a:srcRect l="10916" t="18476" r="10916"/>
          <a:stretch/>
        </p:blipFill>
        <p:spPr>
          <a:xfrm>
            <a:off x="-1012509" y="0"/>
            <a:ext cx="11169015" cy="5143500"/>
          </a:xfrm>
          <a:prstGeom prst="rect">
            <a:avLst/>
          </a:prstGeom>
          <a:noFill/>
          <a:ln>
            <a:noFill/>
          </a:ln>
        </p:spPr>
      </p:pic>
      <p:sp>
        <p:nvSpPr>
          <p:cNvPr id="493" name="Google Shape;493;p29"/>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494" name="Google Shape;494;p29"/>
          <p:cNvSpPr txBox="1"/>
          <p:nvPr/>
        </p:nvSpPr>
        <p:spPr>
          <a:xfrm>
            <a:off x="3778815" y="2731930"/>
            <a:ext cx="158636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UML</a:t>
            </a:r>
            <a:endParaRPr sz="3600" b="0" i="0" u="none" strike="noStrike" cap="none">
              <a:solidFill>
                <a:schemeClr val="lt1"/>
              </a:solidFill>
              <a:latin typeface="Overlock"/>
              <a:ea typeface="Overlock"/>
              <a:cs typeface="Overlock"/>
              <a:sym typeface="Overlock"/>
            </a:endParaRPr>
          </a:p>
        </p:txBody>
      </p:sp>
      <p:pic>
        <p:nvPicPr>
          <p:cNvPr id="495" name="Google Shape;495;p29" descr="Jerarquía"/>
          <p:cNvPicPr preferRelativeResize="0"/>
          <p:nvPr/>
        </p:nvPicPr>
        <p:blipFill rotWithShape="1">
          <a:blip r:embed="rId4">
            <a:alphaModFix/>
          </a:blip>
          <a:srcRect/>
          <a:stretch/>
        </p:blipFill>
        <p:spPr>
          <a:xfrm>
            <a:off x="3706224" y="1000379"/>
            <a:ext cx="1731551" cy="173155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499"/>
        <p:cNvGrpSpPr/>
        <p:nvPr/>
      </p:nvGrpSpPr>
      <p:grpSpPr>
        <a:xfrm>
          <a:off x="0" y="0"/>
          <a:ext cx="0" cy="0"/>
          <a:chOff x="0" y="0"/>
          <a:chExt cx="0" cy="0"/>
        </a:xfrm>
      </p:grpSpPr>
      <p:sp>
        <p:nvSpPr>
          <p:cNvPr id="500" name="Google Shape;500;p30"/>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01" name="Google Shape;501;p30"/>
          <p:cNvSpPr txBox="1"/>
          <p:nvPr/>
        </p:nvSpPr>
        <p:spPr>
          <a:xfrm>
            <a:off x="3849902" y="2953360"/>
            <a:ext cx="159123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PHP</a:t>
            </a:r>
            <a:endParaRPr sz="1400" b="0" i="0" u="none" strike="noStrike" cap="none">
              <a:solidFill>
                <a:srgbClr val="000000"/>
              </a:solidFill>
              <a:latin typeface="Arial"/>
              <a:ea typeface="Arial"/>
              <a:cs typeface="Arial"/>
              <a:sym typeface="Arial"/>
            </a:endParaRPr>
          </a:p>
        </p:txBody>
      </p:sp>
      <p:pic>
        <p:nvPicPr>
          <p:cNvPr id="502" name="Google Shape;502;p30" descr="Elefante"/>
          <p:cNvPicPr preferRelativeResize="0"/>
          <p:nvPr/>
        </p:nvPicPr>
        <p:blipFill rotWithShape="1">
          <a:blip r:embed="rId3">
            <a:alphaModFix/>
          </a:blip>
          <a:srcRect/>
          <a:stretch/>
        </p:blipFill>
        <p:spPr>
          <a:xfrm>
            <a:off x="3788648" y="1386657"/>
            <a:ext cx="1566703" cy="156670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INTRODUCCIÓN</a:t>
            </a:r>
            <a:endParaRPr/>
          </a:p>
        </p:txBody>
      </p:sp>
      <p:sp>
        <p:nvSpPr>
          <p:cNvPr id="91" name="Google Shape;91;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a:t>
            </a:fld>
            <a:endParaRPr/>
          </a:p>
        </p:txBody>
      </p:sp>
      <p:pic>
        <p:nvPicPr>
          <p:cNvPr id="92" name="Google Shape;92;p4"/>
          <p:cNvPicPr preferRelativeResize="0"/>
          <p:nvPr/>
        </p:nvPicPr>
        <p:blipFill rotWithShape="1">
          <a:blip r:embed="rId3">
            <a:alphaModFix/>
          </a:blip>
          <a:srcRect l="10083" t="37177" r="10342" b="32271"/>
          <a:stretch/>
        </p:blipFill>
        <p:spPr>
          <a:xfrm>
            <a:off x="1084595" y="1346291"/>
            <a:ext cx="1735366" cy="666250"/>
          </a:xfrm>
          <a:prstGeom prst="rect">
            <a:avLst/>
          </a:prstGeom>
          <a:noFill/>
          <a:ln>
            <a:noFill/>
          </a:ln>
        </p:spPr>
      </p:pic>
      <p:pic>
        <p:nvPicPr>
          <p:cNvPr id="93" name="Google Shape;93;p4"/>
          <p:cNvPicPr preferRelativeResize="0"/>
          <p:nvPr/>
        </p:nvPicPr>
        <p:blipFill rotWithShape="1">
          <a:blip r:embed="rId4">
            <a:alphaModFix/>
          </a:blip>
          <a:srcRect/>
          <a:stretch/>
        </p:blipFill>
        <p:spPr>
          <a:xfrm>
            <a:off x="226932" y="2415793"/>
            <a:ext cx="3295469" cy="1711161"/>
          </a:xfrm>
          <a:prstGeom prst="rect">
            <a:avLst/>
          </a:prstGeom>
          <a:noFill/>
          <a:ln>
            <a:noFill/>
          </a:ln>
          <a:effectLst>
            <a:outerShdw blurRad="292100" dist="139700" dir="2700000" algn="tl" rotWithShape="0">
              <a:srgbClr val="333333">
                <a:alpha val="63921"/>
              </a:srgbClr>
            </a:outerShdw>
          </a:effectLst>
        </p:spPr>
      </p:pic>
      <p:sp>
        <p:nvSpPr>
          <p:cNvPr id="94" name="Google Shape;94;p4"/>
          <p:cNvSpPr/>
          <p:nvPr/>
        </p:nvSpPr>
        <p:spPr>
          <a:xfrm>
            <a:off x="3697648" y="3111095"/>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5" name="Google Shape;95;p4"/>
          <p:cNvPicPr preferRelativeResize="0"/>
          <p:nvPr/>
        </p:nvPicPr>
        <p:blipFill rotWithShape="1">
          <a:blip r:embed="rId5">
            <a:alphaModFix/>
          </a:blip>
          <a:srcRect/>
          <a:stretch/>
        </p:blipFill>
        <p:spPr>
          <a:xfrm>
            <a:off x="-153513" y="4134322"/>
            <a:ext cx="1681962" cy="1009178"/>
          </a:xfrm>
          <a:prstGeom prst="rect">
            <a:avLst/>
          </a:prstGeom>
          <a:noFill/>
          <a:ln>
            <a:noFill/>
          </a:ln>
        </p:spPr>
      </p:pic>
      <p:sp>
        <p:nvSpPr>
          <p:cNvPr id="96" name="Google Shape;96;p4"/>
          <p:cNvSpPr/>
          <p:nvPr/>
        </p:nvSpPr>
        <p:spPr>
          <a:xfrm>
            <a:off x="226932" y="4267209"/>
            <a:ext cx="3450692"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2B608B"/>
                </a:solidFill>
                <a:latin typeface="Arial"/>
                <a:ea typeface="Arial"/>
                <a:cs typeface="Arial"/>
                <a:sym typeface="Arial"/>
              </a:rPr>
              <a:t>4 de Diciembre</a:t>
            </a:r>
            <a:r>
              <a:rPr lang="en-GB" sz="1000" b="0" i="0" u="none" strike="noStrike" cap="none">
                <a:solidFill>
                  <a:srgbClr val="2B608B"/>
                </a:solidFill>
                <a:latin typeface="Arial"/>
                <a:ea typeface="Arial"/>
                <a:cs typeface="Arial"/>
                <a:sym typeface="Arial"/>
              </a:rPr>
              <a:t> </a:t>
            </a:r>
            <a:r>
              <a:rPr lang="en-GB" sz="1800" b="1" i="0" u="none" strike="noStrike" cap="none">
                <a:solidFill>
                  <a:srgbClr val="2B608B"/>
                </a:solidFill>
                <a:latin typeface="Arial"/>
                <a:ea typeface="Arial"/>
                <a:cs typeface="Arial"/>
                <a:sym typeface="Arial"/>
              </a:rPr>
              <a:t>2014</a:t>
            </a:r>
            <a:endParaRPr sz="1000" b="0" i="0" u="none" strike="noStrike" cap="none">
              <a:solidFill>
                <a:srgbClr val="2B608B"/>
              </a:solidFill>
              <a:latin typeface="Arial"/>
              <a:ea typeface="Arial"/>
              <a:cs typeface="Arial"/>
              <a:sym typeface="Arial"/>
            </a:endParaRPr>
          </a:p>
        </p:txBody>
      </p:sp>
      <p:sp>
        <p:nvSpPr>
          <p:cNvPr id="97" name="Google Shape;97;p4"/>
          <p:cNvSpPr/>
          <p:nvPr/>
        </p:nvSpPr>
        <p:spPr>
          <a:xfrm>
            <a:off x="26697" y="2042847"/>
            <a:ext cx="3650927"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2B608B"/>
                </a:solidFill>
                <a:latin typeface="Arial"/>
                <a:ea typeface="Arial"/>
                <a:cs typeface="Arial"/>
                <a:sym typeface="Arial"/>
              </a:rPr>
              <a:t>CENTRO DE EDUCACION AMBIENTAL</a:t>
            </a:r>
            <a:endParaRPr sz="700" b="0" i="0" u="none" strike="noStrike" cap="none">
              <a:solidFill>
                <a:srgbClr val="2B608B"/>
              </a:solidFill>
              <a:latin typeface="Arial"/>
              <a:ea typeface="Arial"/>
              <a:cs typeface="Arial"/>
              <a:sym typeface="Arial"/>
            </a:endParaRPr>
          </a:p>
        </p:txBody>
      </p:sp>
      <p:pic>
        <p:nvPicPr>
          <p:cNvPr id="98" name="Google Shape;98;p4" descr="Rescatan animales silvestres y en peligro de extinción de la hacienda del  exalcalde de Warnes | Los Tiempos"/>
          <p:cNvPicPr preferRelativeResize="0"/>
          <p:nvPr/>
        </p:nvPicPr>
        <p:blipFill rotWithShape="1">
          <a:blip r:embed="rId6">
            <a:alphaModFix/>
          </a:blip>
          <a:srcRect l="9723" r="9335"/>
          <a:stretch/>
        </p:blipFill>
        <p:spPr>
          <a:xfrm>
            <a:off x="4387365" y="1700531"/>
            <a:ext cx="1927666" cy="1329957"/>
          </a:xfrm>
          <a:prstGeom prst="rect">
            <a:avLst/>
          </a:prstGeom>
          <a:noFill/>
          <a:ln>
            <a:noFill/>
          </a:ln>
        </p:spPr>
      </p:pic>
      <p:pic>
        <p:nvPicPr>
          <p:cNvPr id="99" name="Google Shape;99;p4"/>
          <p:cNvPicPr preferRelativeResize="0"/>
          <p:nvPr/>
        </p:nvPicPr>
        <p:blipFill rotWithShape="1">
          <a:blip r:embed="rId7">
            <a:alphaModFix/>
          </a:blip>
          <a:srcRect/>
          <a:stretch/>
        </p:blipFill>
        <p:spPr>
          <a:xfrm>
            <a:off x="4387365" y="3271373"/>
            <a:ext cx="1927666" cy="1285110"/>
          </a:xfrm>
          <a:prstGeom prst="rect">
            <a:avLst/>
          </a:prstGeom>
          <a:noFill/>
          <a:ln>
            <a:noFill/>
          </a:ln>
        </p:spPr>
      </p:pic>
      <p:pic>
        <p:nvPicPr>
          <p:cNvPr id="100" name="Google Shape;100;p4"/>
          <p:cNvPicPr preferRelativeResize="0"/>
          <p:nvPr/>
        </p:nvPicPr>
        <p:blipFill rotWithShape="1">
          <a:blip r:embed="rId8">
            <a:alphaModFix/>
          </a:blip>
          <a:srcRect/>
          <a:stretch/>
        </p:blipFill>
        <p:spPr>
          <a:xfrm>
            <a:off x="6536540" y="2202631"/>
            <a:ext cx="2422570" cy="1816928"/>
          </a:xfrm>
          <a:prstGeom prst="rect">
            <a:avLst/>
          </a:prstGeom>
          <a:noFill/>
          <a:ln>
            <a:noFill/>
          </a:ln>
        </p:spPr>
      </p:pic>
      <p:sp>
        <p:nvSpPr>
          <p:cNvPr id="101" name="Google Shape;101;p4"/>
          <p:cNvSpPr/>
          <p:nvPr/>
        </p:nvSpPr>
        <p:spPr>
          <a:xfrm>
            <a:off x="4131897" y="3012451"/>
            <a:ext cx="243760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GB" sz="1400" b="1" i="0" u="none" strike="noStrike" cap="none">
                <a:solidFill>
                  <a:srgbClr val="2B608B"/>
                </a:solidFill>
                <a:latin typeface="Arial"/>
                <a:ea typeface="Arial"/>
                <a:cs typeface="Arial"/>
                <a:sym typeface="Arial"/>
              </a:rPr>
              <a:t>Huertos en Casa Este</a:t>
            </a:r>
            <a:endParaRPr sz="1000" b="0" i="0" u="none" strike="noStrike" cap="none">
              <a:solidFill>
                <a:srgbClr val="2B608B"/>
              </a:solidFill>
              <a:latin typeface="Arial"/>
              <a:ea typeface="Arial"/>
              <a:cs typeface="Arial"/>
              <a:sym typeface="Arial"/>
            </a:endParaRPr>
          </a:p>
        </p:txBody>
      </p:sp>
      <p:sp>
        <p:nvSpPr>
          <p:cNvPr id="102" name="Google Shape;102;p4"/>
          <p:cNvSpPr/>
          <p:nvPr/>
        </p:nvSpPr>
        <p:spPr>
          <a:xfrm>
            <a:off x="3176456" y="1288029"/>
            <a:ext cx="4348487"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200" b="1" i="0" u="none" strike="noStrike" cap="none">
                <a:solidFill>
                  <a:srgbClr val="2B608B"/>
                </a:solidFill>
                <a:latin typeface="Arial"/>
                <a:ea typeface="Arial"/>
                <a:cs typeface="Arial"/>
                <a:sym typeface="Arial"/>
              </a:rPr>
              <a:t>Centro de Recuperación de </a:t>
            </a:r>
            <a:endParaRPr sz="16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GB" sz="1200" b="1" i="0" u="none" strike="noStrike" cap="none">
                <a:solidFill>
                  <a:srgbClr val="2B608B"/>
                </a:solidFill>
                <a:latin typeface="Arial"/>
                <a:ea typeface="Arial"/>
                <a:cs typeface="Arial"/>
                <a:sym typeface="Arial"/>
              </a:rPr>
              <a:t>Especies Amenazadas (CREA)</a:t>
            </a:r>
            <a:endParaRPr sz="1000" b="0" i="0" u="none" strike="noStrike" cap="none">
              <a:solidFill>
                <a:srgbClr val="2B608B"/>
              </a:solidFill>
              <a:latin typeface="Arial"/>
              <a:ea typeface="Arial"/>
              <a:cs typeface="Arial"/>
              <a:sym typeface="Arial"/>
            </a:endParaRPr>
          </a:p>
        </p:txBody>
      </p:sp>
      <p:sp>
        <p:nvSpPr>
          <p:cNvPr id="103" name="Google Shape;103;p4"/>
          <p:cNvSpPr/>
          <p:nvPr/>
        </p:nvSpPr>
        <p:spPr>
          <a:xfrm>
            <a:off x="6453188" y="1588494"/>
            <a:ext cx="258927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n-GB" sz="1400" b="1" i="0" u="none" strike="noStrike" cap="none">
                <a:solidFill>
                  <a:srgbClr val="2B608B"/>
                </a:solidFill>
                <a:latin typeface="Arial"/>
                <a:ea typeface="Arial"/>
                <a:cs typeface="Arial"/>
                <a:sym typeface="Arial"/>
              </a:rPr>
              <a:t>Centro de Atención y Derivación (CAD)</a:t>
            </a:r>
            <a:endParaRPr sz="1000" b="0" i="0" u="none" strike="noStrike" cap="none">
              <a:solidFill>
                <a:srgbClr val="2B608B"/>
              </a:solidFill>
              <a:latin typeface="Arial"/>
              <a:ea typeface="Arial"/>
              <a:cs typeface="Arial"/>
              <a:sym typeface="Arial"/>
            </a:endParaRPr>
          </a:p>
        </p:txBody>
      </p:sp>
      <p:pic>
        <p:nvPicPr>
          <p:cNvPr id="104" name="Google Shape;104;p4"/>
          <p:cNvPicPr preferRelativeResize="0"/>
          <p:nvPr/>
        </p:nvPicPr>
        <p:blipFill rotWithShape="1">
          <a:blip r:embed="rId9">
            <a:alphaModFix/>
          </a:blip>
          <a:srcRect/>
          <a:stretch/>
        </p:blipFill>
        <p:spPr>
          <a:xfrm>
            <a:off x="7174459" y="39174"/>
            <a:ext cx="1868003" cy="1432504"/>
          </a:xfrm>
          <a:prstGeom prst="rect">
            <a:avLst/>
          </a:prstGeom>
          <a:noFill/>
          <a:ln>
            <a:noFill/>
          </a:ln>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06"/>
        <p:cNvGrpSpPr/>
        <p:nvPr/>
      </p:nvGrpSpPr>
      <p:grpSpPr>
        <a:xfrm>
          <a:off x="0" y="0"/>
          <a:ext cx="0" cy="0"/>
          <a:chOff x="0" y="0"/>
          <a:chExt cx="0" cy="0"/>
        </a:xfrm>
      </p:grpSpPr>
      <p:sp>
        <p:nvSpPr>
          <p:cNvPr id="507" name="Google Shape;507;p3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20</a:t>
            </a:fld>
            <a:endParaRPr/>
          </a:p>
        </p:txBody>
      </p:sp>
      <p:pic>
        <p:nvPicPr>
          <p:cNvPr id="508" name="Google Shape;508;p31"/>
          <p:cNvPicPr preferRelativeResize="0"/>
          <p:nvPr/>
        </p:nvPicPr>
        <p:blipFill rotWithShape="1">
          <a:blip r:embed="rId3">
            <a:alphaModFix/>
          </a:blip>
          <a:srcRect l="5743" r="5743"/>
          <a:stretch/>
        </p:blipFill>
        <p:spPr>
          <a:xfrm>
            <a:off x="-27502" y="-44068"/>
            <a:ext cx="9183412" cy="5187568"/>
          </a:xfrm>
          <a:prstGeom prst="rect">
            <a:avLst/>
          </a:prstGeom>
          <a:noFill/>
          <a:ln>
            <a:noFill/>
          </a:ln>
        </p:spPr>
      </p:pic>
      <p:sp>
        <p:nvSpPr>
          <p:cNvPr id="509" name="Google Shape;509;p31"/>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10" name="Google Shape;510;p31"/>
          <p:cNvSpPr txBox="1"/>
          <p:nvPr/>
        </p:nvSpPr>
        <p:spPr>
          <a:xfrm>
            <a:off x="3759516" y="2731930"/>
            <a:ext cx="158636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PHP</a:t>
            </a:r>
            <a:endParaRPr sz="3600" b="0" i="0" u="none" strike="noStrike" cap="none">
              <a:solidFill>
                <a:schemeClr val="lt1"/>
              </a:solidFill>
              <a:latin typeface="Overlock"/>
              <a:ea typeface="Overlock"/>
              <a:cs typeface="Overlock"/>
              <a:sym typeface="Overlock"/>
            </a:endParaRPr>
          </a:p>
        </p:txBody>
      </p:sp>
      <p:pic>
        <p:nvPicPr>
          <p:cNvPr id="511" name="Google Shape;511;p31"/>
          <p:cNvPicPr preferRelativeResize="0"/>
          <p:nvPr/>
        </p:nvPicPr>
        <p:blipFill rotWithShape="1">
          <a:blip r:embed="rId4">
            <a:alphaModFix/>
          </a:blip>
          <a:srcRect/>
          <a:stretch/>
        </p:blipFill>
        <p:spPr>
          <a:xfrm>
            <a:off x="3706224" y="1000379"/>
            <a:ext cx="1731551" cy="17315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15"/>
        <p:cNvGrpSpPr/>
        <p:nvPr/>
      </p:nvGrpSpPr>
      <p:grpSpPr>
        <a:xfrm>
          <a:off x="0" y="0"/>
          <a:ext cx="0" cy="0"/>
          <a:chOff x="0" y="0"/>
          <a:chExt cx="0" cy="0"/>
        </a:xfrm>
      </p:grpSpPr>
      <p:sp>
        <p:nvSpPr>
          <p:cNvPr id="516" name="Google Shape;516;p32"/>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17" name="Google Shape;517;p32"/>
          <p:cNvSpPr txBox="1"/>
          <p:nvPr/>
        </p:nvSpPr>
        <p:spPr>
          <a:xfrm>
            <a:off x="3849902" y="2953360"/>
            <a:ext cx="159123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MySQL</a:t>
            </a:r>
            <a:endParaRPr sz="1400" b="0" i="0" u="none" strike="noStrike" cap="none">
              <a:solidFill>
                <a:srgbClr val="000000"/>
              </a:solidFill>
              <a:latin typeface="Arial"/>
              <a:ea typeface="Arial"/>
              <a:cs typeface="Arial"/>
              <a:sym typeface="Arial"/>
            </a:endParaRPr>
          </a:p>
        </p:txBody>
      </p:sp>
      <p:pic>
        <p:nvPicPr>
          <p:cNvPr id="518" name="Google Shape;518;p32"/>
          <p:cNvPicPr preferRelativeResize="0"/>
          <p:nvPr/>
        </p:nvPicPr>
        <p:blipFill rotWithShape="1">
          <a:blip r:embed="rId3">
            <a:alphaModFix/>
          </a:blip>
          <a:srcRect/>
          <a:stretch/>
        </p:blipFill>
        <p:spPr>
          <a:xfrm>
            <a:off x="3776382" y="1386657"/>
            <a:ext cx="1591235" cy="156670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22"/>
        <p:cNvGrpSpPr/>
        <p:nvPr/>
      </p:nvGrpSpPr>
      <p:grpSpPr>
        <a:xfrm>
          <a:off x="0" y="0"/>
          <a:ext cx="0" cy="0"/>
          <a:chOff x="0" y="0"/>
          <a:chExt cx="0" cy="0"/>
        </a:xfrm>
      </p:grpSpPr>
      <p:sp>
        <p:nvSpPr>
          <p:cNvPr id="523" name="Google Shape;523;p3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22</a:t>
            </a:fld>
            <a:endParaRPr/>
          </a:p>
        </p:txBody>
      </p:sp>
      <p:pic>
        <p:nvPicPr>
          <p:cNvPr id="524" name="Google Shape;524;p33"/>
          <p:cNvPicPr preferRelativeResize="0"/>
          <p:nvPr/>
        </p:nvPicPr>
        <p:blipFill rotWithShape="1">
          <a:blip r:embed="rId3">
            <a:alphaModFix/>
          </a:blip>
          <a:srcRect t="7647" b="7647"/>
          <a:stretch/>
        </p:blipFill>
        <p:spPr>
          <a:xfrm>
            <a:off x="0" y="0"/>
            <a:ext cx="9144000" cy="5143500"/>
          </a:xfrm>
          <a:prstGeom prst="rect">
            <a:avLst/>
          </a:prstGeom>
          <a:noFill/>
          <a:ln>
            <a:noFill/>
          </a:ln>
        </p:spPr>
      </p:pic>
      <p:sp>
        <p:nvSpPr>
          <p:cNvPr id="525" name="Google Shape;525;p33"/>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26" name="Google Shape;526;p33"/>
          <p:cNvSpPr txBox="1"/>
          <p:nvPr/>
        </p:nvSpPr>
        <p:spPr>
          <a:xfrm>
            <a:off x="3778817" y="2731930"/>
            <a:ext cx="158636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MySQL</a:t>
            </a:r>
            <a:endParaRPr sz="3600" b="0" i="0" u="none" strike="noStrike" cap="none">
              <a:solidFill>
                <a:schemeClr val="lt1"/>
              </a:solidFill>
              <a:latin typeface="Overlock"/>
              <a:ea typeface="Overlock"/>
              <a:cs typeface="Overlock"/>
              <a:sym typeface="Overlock"/>
            </a:endParaRPr>
          </a:p>
        </p:txBody>
      </p:sp>
      <p:pic>
        <p:nvPicPr>
          <p:cNvPr id="527" name="Google Shape;527;p33"/>
          <p:cNvPicPr preferRelativeResize="0"/>
          <p:nvPr/>
        </p:nvPicPr>
        <p:blipFill rotWithShape="1">
          <a:blip r:embed="rId4">
            <a:alphaModFix/>
          </a:blip>
          <a:srcRect/>
          <a:stretch/>
        </p:blipFill>
        <p:spPr>
          <a:xfrm>
            <a:off x="3670080" y="823355"/>
            <a:ext cx="1765239" cy="17315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31"/>
        <p:cNvGrpSpPr/>
        <p:nvPr/>
      </p:nvGrpSpPr>
      <p:grpSpPr>
        <a:xfrm>
          <a:off x="0" y="0"/>
          <a:ext cx="0" cy="0"/>
          <a:chOff x="0" y="0"/>
          <a:chExt cx="0" cy="0"/>
        </a:xfrm>
      </p:grpSpPr>
      <p:sp>
        <p:nvSpPr>
          <p:cNvPr id="532" name="Google Shape;532;p34"/>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33" name="Google Shape;533;p34"/>
          <p:cNvSpPr txBox="1"/>
          <p:nvPr/>
        </p:nvSpPr>
        <p:spPr>
          <a:xfrm>
            <a:off x="3530466" y="2964054"/>
            <a:ext cx="2083065"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dirty="0">
                <a:solidFill>
                  <a:schemeClr val="lt1"/>
                </a:solidFill>
                <a:latin typeface="Overlock"/>
                <a:ea typeface="Overlock"/>
                <a:cs typeface="Overlock"/>
                <a:sym typeface="Overlock"/>
              </a:rPr>
              <a:t>ANGULAR</a:t>
            </a:r>
            <a:endParaRPr sz="1400" b="0" i="0" u="none" strike="noStrike" cap="none" dirty="0">
              <a:solidFill>
                <a:srgbClr val="000000"/>
              </a:solidFill>
              <a:latin typeface="Arial"/>
              <a:ea typeface="Arial"/>
              <a:cs typeface="Arial"/>
              <a:sym typeface="Arial"/>
            </a:endParaRPr>
          </a:p>
        </p:txBody>
      </p:sp>
      <p:pic>
        <p:nvPicPr>
          <p:cNvPr id="534" name="Google Shape;534;p34"/>
          <p:cNvPicPr preferRelativeResize="0"/>
          <p:nvPr/>
        </p:nvPicPr>
        <p:blipFill rotWithShape="1">
          <a:blip r:embed="rId3"/>
          <a:srcRect/>
          <a:stretch/>
        </p:blipFill>
        <p:spPr>
          <a:xfrm>
            <a:off x="3776382" y="1224030"/>
            <a:ext cx="1591235" cy="159123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38"/>
        <p:cNvGrpSpPr/>
        <p:nvPr/>
      </p:nvGrpSpPr>
      <p:grpSpPr>
        <a:xfrm>
          <a:off x="0" y="0"/>
          <a:ext cx="0" cy="0"/>
          <a:chOff x="0" y="0"/>
          <a:chExt cx="0" cy="0"/>
        </a:xfrm>
      </p:grpSpPr>
      <p:sp>
        <p:nvSpPr>
          <p:cNvPr id="539" name="Google Shape;539;p3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24</a:t>
            </a:fld>
            <a:endParaRPr/>
          </a:p>
        </p:txBody>
      </p:sp>
      <p:pic>
        <p:nvPicPr>
          <p:cNvPr id="540" name="Google Shape;540;p35"/>
          <p:cNvPicPr preferRelativeResize="0"/>
          <p:nvPr/>
        </p:nvPicPr>
        <p:blipFill rotWithShape="1">
          <a:blip r:embed="rId3">
            <a:alphaModFix/>
          </a:blip>
          <a:srcRect l="5449" t="10787" r="19345" b="10785"/>
          <a:stretch/>
        </p:blipFill>
        <p:spPr>
          <a:xfrm>
            <a:off x="0" y="0"/>
            <a:ext cx="9144000" cy="5143500"/>
          </a:xfrm>
          <a:prstGeom prst="rect">
            <a:avLst/>
          </a:prstGeom>
          <a:noFill/>
          <a:ln>
            <a:noFill/>
          </a:ln>
        </p:spPr>
      </p:pic>
      <p:sp>
        <p:nvSpPr>
          <p:cNvPr id="541" name="Google Shape;541;p35"/>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42" name="Google Shape;542;p35"/>
          <p:cNvSpPr txBox="1"/>
          <p:nvPr/>
        </p:nvSpPr>
        <p:spPr>
          <a:xfrm>
            <a:off x="3887554" y="2731930"/>
            <a:ext cx="1368892"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dirty="0">
                <a:solidFill>
                  <a:schemeClr val="lt1"/>
                </a:solidFill>
                <a:latin typeface="Overlock"/>
                <a:ea typeface="Overlock"/>
                <a:cs typeface="Overlock"/>
                <a:sym typeface="Overlock"/>
              </a:rPr>
              <a:t>IONIC</a:t>
            </a:r>
            <a:endParaRPr sz="3600" b="0" i="0" u="none" strike="noStrike" cap="none" dirty="0">
              <a:solidFill>
                <a:schemeClr val="lt1"/>
              </a:solidFill>
              <a:latin typeface="Overlock"/>
              <a:ea typeface="Overlock"/>
              <a:cs typeface="Overlock"/>
              <a:sym typeface="Overlock"/>
            </a:endParaRPr>
          </a:p>
        </p:txBody>
      </p:sp>
      <p:pic>
        <p:nvPicPr>
          <p:cNvPr id="543" name="Google Shape;543;p35"/>
          <p:cNvPicPr preferRelativeResize="0"/>
          <p:nvPr/>
        </p:nvPicPr>
        <p:blipFill rotWithShape="1">
          <a:blip r:embed="rId4"/>
          <a:srcRect/>
          <a:stretch/>
        </p:blipFill>
        <p:spPr>
          <a:xfrm>
            <a:off x="3689380" y="1004684"/>
            <a:ext cx="1567066" cy="156706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47"/>
        <p:cNvGrpSpPr/>
        <p:nvPr/>
      </p:nvGrpSpPr>
      <p:grpSpPr>
        <a:xfrm>
          <a:off x="0" y="0"/>
          <a:ext cx="0" cy="0"/>
          <a:chOff x="0" y="0"/>
          <a:chExt cx="0" cy="0"/>
        </a:xfrm>
      </p:grpSpPr>
      <p:sp>
        <p:nvSpPr>
          <p:cNvPr id="548" name="Google Shape;548;p36"/>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49" name="Google Shape;549;p36"/>
          <p:cNvSpPr txBox="1"/>
          <p:nvPr/>
        </p:nvSpPr>
        <p:spPr>
          <a:xfrm>
            <a:off x="2911904" y="2979839"/>
            <a:ext cx="332018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dirty="0">
                <a:solidFill>
                  <a:schemeClr val="lt1"/>
                </a:solidFill>
                <a:latin typeface="Overlock"/>
                <a:sym typeface="Overlock"/>
              </a:rPr>
              <a:t>IONIC</a:t>
            </a:r>
            <a:endParaRPr sz="1400" b="0" i="0" u="none" strike="noStrike" cap="none" dirty="0">
              <a:solidFill>
                <a:srgbClr val="000000"/>
              </a:solidFill>
              <a:latin typeface="Arial"/>
              <a:ea typeface="Arial"/>
              <a:cs typeface="Arial"/>
              <a:sym typeface="Arial"/>
            </a:endParaRPr>
          </a:p>
        </p:txBody>
      </p:sp>
      <p:pic>
        <p:nvPicPr>
          <p:cNvPr id="550" name="Google Shape;550;p36"/>
          <p:cNvPicPr preferRelativeResize="0"/>
          <p:nvPr/>
        </p:nvPicPr>
        <p:blipFill rotWithShape="1">
          <a:blip r:embed="rId3"/>
          <a:srcRect/>
          <a:stretch/>
        </p:blipFill>
        <p:spPr>
          <a:xfrm>
            <a:off x="3776380" y="1266560"/>
            <a:ext cx="1591235" cy="159123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54"/>
        <p:cNvGrpSpPr/>
        <p:nvPr/>
      </p:nvGrpSpPr>
      <p:grpSpPr>
        <a:xfrm>
          <a:off x="0" y="0"/>
          <a:ext cx="0" cy="0"/>
          <a:chOff x="0" y="0"/>
          <a:chExt cx="0" cy="0"/>
        </a:xfrm>
      </p:grpSpPr>
      <p:sp>
        <p:nvSpPr>
          <p:cNvPr id="555" name="Google Shape;555;p3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26</a:t>
            </a:fld>
            <a:endParaRPr/>
          </a:p>
        </p:txBody>
      </p:sp>
      <p:pic>
        <p:nvPicPr>
          <p:cNvPr id="556" name="Google Shape;556;p37"/>
          <p:cNvPicPr preferRelativeResize="0"/>
          <p:nvPr/>
        </p:nvPicPr>
        <p:blipFill rotWithShape="1">
          <a:blip r:embed="rId3">
            <a:alphaModFix/>
          </a:blip>
          <a:srcRect t="24477"/>
          <a:stretch/>
        </p:blipFill>
        <p:spPr>
          <a:xfrm>
            <a:off x="-1541054" y="-31201"/>
            <a:ext cx="12226108" cy="5193751"/>
          </a:xfrm>
          <a:prstGeom prst="rect">
            <a:avLst/>
          </a:prstGeom>
          <a:noFill/>
          <a:ln>
            <a:noFill/>
          </a:ln>
        </p:spPr>
      </p:pic>
      <p:sp>
        <p:nvSpPr>
          <p:cNvPr id="557" name="Google Shape;557;p37"/>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58" name="Google Shape;558;p37"/>
          <p:cNvSpPr txBox="1"/>
          <p:nvPr/>
        </p:nvSpPr>
        <p:spPr>
          <a:xfrm>
            <a:off x="1888907" y="2470835"/>
            <a:ext cx="536618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FLUTTER</a:t>
            </a:r>
            <a:endParaRPr sz="3600" b="0" i="0" u="none" strike="noStrike" cap="none">
              <a:solidFill>
                <a:schemeClr val="lt1"/>
              </a:solidFill>
              <a:latin typeface="Overlock"/>
              <a:ea typeface="Overlock"/>
              <a:cs typeface="Overlock"/>
              <a:sym typeface="Overlock"/>
            </a:endParaRPr>
          </a:p>
        </p:txBody>
      </p:sp>
      <p:pic>
        <p:nvPicPr>
          <p:cNvPr id="559" name="Google Shape;559;p37"/>
          <p:cNvPicPr preferRelativeResize="0"/>
          <p:nvPr/>
        </p:nvPicPr>
        <p:blipFill rotWithShape="1">
          <a:blip r:embed="rId4">
            <a:alphaModFix/>
          </a:blip>
          <a:srcRect/>
          <a:stretch/>
        </p:blipFill>
        <p:spPr>
          <a:xfrm>
            <a:off x="3628778" y="584261"/>
            <a:ext cx="1765239" cy="176523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63"/>
        <p:cNvGrpSpPr/>
        <p:nvPr/>
      </p:nvGrpSpPr>
      <p:grpSpPr>
        <a:xfrm>
          <a:off x="0" y="0"/>
          <a:ext cx="0" cy="0"/>
          <a:chOff x="0" y="0"/>
          <a:chExt cx="0" cy="0"/>
        </a:xfrm>
      </p:grpSpPr>
      <p:sp>
        <p:nvSpPr>
          <p:cNvPr id="564" name="Google Shape;564;p38"/>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65" name="Google Shape;565;p38"/>
          <p:cNvSpPr txBox="1"/>
          <p:nvPr/>
        </p:nvSpPr>
        <p:spPr>
          <a:xfrm>
            <a:off x="2911903" y="2571750"/>
            <a:ext cx="332018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APLICACIÓN</a:t>
            </a:r>
            <a:endParaRPr sz="1400" b="0" i="0" u="none" strike="noStrike" cap="none">
              <a:solidFill>
                <a:srgbClr val="000000"/>
              </a:solidFill>
              <a:latin typeface="Arial"/>
              <a:ea typeface="Arial"/>
              <a:cs typeface="Arial"/>
              <a:sym typeface="Arial"/>
            </a:endParaRPr>
          </a:p>
        </p:txBody>
      </p:sp>
      <p:pic>
        <p:nvPicPr>
          <p:cNvPr id="566" name="Google Shape;566;p38" descr="Smartphone"/>
          <p:cNvPicPr preferRelativeResize="0"/>
          <p:nvPr/>
        </p:nvPicPr>
        <p:blipFill rotWithShape="1">
          <a:blip r:embed="rId3">
            <a:alphaModFix/>
          </a:blip>
          <a:srcRect/>
          <a:stretch/>
        </p:blipFill>
        <p:spPr>
          <a:xfrm>
            <a:off x="3628777" y="685308"/>
            <a:ext cx="1886442" cy="18864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70"/>
        <p:cNvGrpSpPr/>
        <p:nvPr/>
      </p:nvGrpSpPr>
      <p:grpSpPr>
        <a:xfrm>
          <a:off x="0" y="0"/>
          <a:ext cx="0" cy="0"/>
          <a:chOff x="0" y="0"/>
          <a:chExt cx="0" cy="0"/>
        </a:xfrm>
      </p:grpSpPr>
      <p:sp>
        <p:nvSpPr>
          <p:cNvPr id="571" name="Google Shape;571;p3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28</a:t>
            </a:fld>
            <a:endParaRPr/>
          </a:p>
        </p:txBody>
      </p:sp>
      <p:pic>
        <p:nvPicPr>
          <p:cNvPr id="572" name="Google Shape;572;p39"/>
          <p:cNvPicPr preferRelativeResize="0"/>
          <p:nvPr/>
        </p:nvPicPr>
        <p:blipFill rotWithShape="1">
          <a:blip r:embed="rId3">
            <a:alphaModFix/>
          </a:blip>
          <a:srcRect t="3050" b="3050"/>
          <a:stretch/>
        </p:blipFill>
        <p:spPr>
          <a:xfrm>
            <a:off x="-833046" y="-101048"/>
            <a:ext cx="10015146" cy="5633521"/>
          </a:xfrm>
          <a:prstGeom prst="rect">
            <a:avLst/>
          </a:prstGeom>
          <a:noFill/>
          <a:ln>
            <a:noFill/>
          </a:ln>
        </p:spPr>
      </p:pic>
      <p:sp>
        <p:nvSpPr>
          <p:cNvPr id="573" name="Google Shape;573;p39"/>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74" name="Google Shape;574;p39"/>
          <p:cNvSpPr txBox="1"/>
          <p:nvPr/>
        </p:nvSpPr>
        <p:spPr>
          <a:xfrm>
            <a:off x="1888908" y="1762699"/>
            <a:ext cx="536618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APLICACIÓN </a:t>
            </a:r>
            <a:endParaRPr sz="3600" b="0" i="0" u="none" strike="noStrike" cap="none">
              <a:solidFill>
                <a:schemeClr val="lt1"/>
              </a:solidFill>
              <a:latin typeface="Overlock"/>
              <a:ea typeface="Overlock"/>
              <a:cs typeface="Overlock"/>
              <a:sym typeface="Overlock"/>
            </a:endParaRPr>
          </a:p>
        </p:txBody>
      </p:sp>
      <p:pic>
        <p:nvPicPr>
          <p:cNvPr id="575" name="Google Shape;575;p39"/>
          <p:cNvPicPr preferRelativeResize="0"/>
          <p:nvPr/>
        </p:nvPicPr>
        <p:blipFill rotWithShape="1">
          <a:blip r:embed="rId4">
            <a:alphaModFix/>
          </a:blip>
          <a:srcRect/>
          <a:stretch/>
        </p:blipFill>
        <p:spPr>
          <a:xfrm>
            <a:off x="3767952" y="154603"/>
            <a:ext cx="1608096" cy="1608096"/>
          </a:xfrm>
          <a:prstGeom prst="rect">
            <a:avLst/>
          </a:prstGeom>
          <a:noFill/>
          <a:ln>
            <a:noFill/>
          </a:ln>
        </p:spPr>
      </p:pic>
      <p:pic>
        <p:nvPicPr>
          <p:cNvPr id="576" name="Google Shape;576;p39" descr="Principales tipos de aplicaciones y ejemplos - App Design"/>
          <p:cNvPicPr preferRelativeResize="0"/>
          <p:nvPr/>
        </p:nvPicPr>
        <p:blipFill rotWithShape="1">
          <a:blip r:embed="rId5">
            <a:alphaModFix/>
          </a:blip>
          <a:srcRect/>
          <a:stretch/>
        </p:blipFill>
        <p:spPr>
          <a:xfrm>
            <a:off x="2381698" y="2409030"/>
            <a:ext cx="4380603" cy="292160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80"/>
        <p:cNvGrpSpPr/>
        <p:nvPr/>
      </p:nvGrpSpPr>
      <p:grpSpPr>
        <a:xfrm>
          <a:off x="0" y="0"/>
          <a:ext cx="0" cy="0"/>
          <a:chOff x="0" y="0"/>
          <a:chExt cx="0" cy="0"/>
        </a:xfrm>
      </p:grpSpPr>
      <p:sp>
        <p:nvSpPr>
          <p:cNvPr id="581" name="Google Shape;581;p40"/>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82" name="Google Shape;582;p40"/>
          <p:cNvSpPr txBox="1"/>
          <p:nvPr/>
        </p:nvSpPr>
        <p:spPr>
          <a:xfrm>
            <a:off x="2911903" y="2571750"/>
            <a:ext cx="332018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C.E.A.</a:t>
            </a:r>
            <a:endParaRPr sz="1400" b="0" i="0" u="none" strike="noStrike" cap="none">
              <a:solidFill>
                <a:srgbClr val="000000"/>
              </a:solidFill>
              <a:latin typeface="Overlock"/>
              <a:ea typeface="Overlock"/>
              <a:cs typeface="Overlock"/>
              <a:sym typeface="Overlock"/>
            </a:endParaRPr>
          </a:p>
        </p:txBody>
      </p:sp>
      <p:pic>
        <p:nvPicPr>
          <p:cNvPr id="583" name="Google Shape;583;p40" descr="Centro educativo con relleno sólido"/>
          <p:cNvPicPr preferRelativeResize="0"/>
          <p:nvPr/>
        </p:nvPicPr>
        <p:blipFill rotWithShape="1">
          <a:blip r:embed="rId3">
            <a:alphaModFix/>
          </a:blip>
          <a:srcRect t="46874" b="1"/>
          <a:stretch/>
        </p:blipFill>
        <p:spPr>
          <a:xfrm>
            <a:off x="3628777" y="1569568"/>
            <a:ext cx="1886442" cy="100218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PLANTEAMIENTO DEL PROBLEMA</a:t>
            </a:r>
            <a:endParaRPr sz="1600"/>
          </a:p>
        </p:txBody>
      </p:sp>
      <p:sp>
        <p:nvSpPr>
          <p:cNvPr id="110" name="Google Shape;110;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3</a:t>
            </a:fld>
            <a:endParaRPr/>
          </a:p>
        </p:txBody>
      </p:sp>
      <p:grpSp>
        <p:nvGrpSpPr>
          <p:cNvPr id="111" name="Google Shape;111;p3"/>
          <p:cNvGrpSpPr/>
          <p:nvPr/>
        </p:nvGrpSpPr>
        <p:grpSpPr>
          <a:xfrm>
            <a:off x="293683" y="574116"/>
            <a:ext cx="309041" cy="403123"/>
            <a:chOff x="590250" y="244200"/>
            <a:chExt cx="407975" cy="532175"/>
          </a:xfrm>
        </p:grpSpPr>
        <p:sp>
          <p:nvSpPr>
            <p:cNvPr id="112" name="Google Shape;112;p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 name="Google Shape;113;p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 name="Google Shape;114;p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 name="Google Shape;115;p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 name="Google Shape;116;p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 name="Google Shape;119;p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 name="Google Shape;120;p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 name="Google Shape;121;p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26" name="Google Shape;126;p3"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127" name="Google Shape;127;p3" descr="Mano Bolígrafo Escribir - Foto gratis en Pixabay"/>
          <p:cNvPicPr preferRelativeResize="0"/>
          <p:nvPr/>
        </p:nvPicPr>
        <p:blipFill rotWithShape="1">
          <a:blip r:embed="rId4">
            <a:alphaModFix/>
          </a:blip>
          <a:srcRect/>
          <a:stretch/>
        </p:blipFill>
        <p:spPr>
          <a:xfrm>
            <a:off x="338887" y="2286898"/>
            <a:ext cx="3285984" cy="2464489"/>
          </a:xfrm>
          <a:prstGeom prst="rect">
            <a:avLst/>
          </a:prstGeom>
          <a:noFill/>
          <a:ln>
            <a:noFill/>
          </a:ln>
          <a:effectLst>
            <a:outerShdw blurRad="292100" dist="139700" dir="2700000" algn="tl" rotWithShape="0">
              <a:srgbClr val="333333">
                <a:alpha val="63921"/>
              </a:srgbClr>
            </a:outerShdw>
          </a:effectLst>
        </p:spPr>
      </p:pic>
      <p:pic>
        <p:nvPicPr>
          <p:cNvPr id="128" name="Google Shape;128;p3" descr="Cuándo me llamarán?': denuncian las innumerables citas médicas que quedan  archivadas en el hospital"/>
          <p:cNvPicPr preferRelativeResize="0"/>
          <p:nvPr/>
        </p:nvPicPr>
        <p:blipFill rotWithShape="1">
          <a:blip r:embed="rId5">
            <a:alphaModFix/>
          </a:blip>
          <a:srcRect/>
          <a:stretch/>
        </p:blipFill>
        <p:spPr>
          <a:xfrm>
            <a:off x="2644638" y="1548942"/>
            <a:ext cx="3854724" cy="2258464"/>
          </a:xfrm>
          <a:prstGeom prst="rect">
            <a:avLst/>
          </a:prstGeom>
          <a:noFill/>
          <a:ln>
            <a:noFill/>
          </a:ln>
          <a:effectLst>
            <a:outerShdw blurRad="292100" dist="139700" dir="2700000" algn="tl" rotWithShape="0">
              <a:srgbClr val="333333">
                <a:alpha val="63921"/>
              </a:srgbClr>
            </a:outerShdw>
          </a:effectLst>
        </p:spPr>
      </p:pic>
      <p:pic>
        <p:nvPicPr>
          <p:cNvPr id="129" name="Google Shape;129;p3" descr="¡No lo olvide! Hasta mañana hay tiempo de hacer el segundo pago parcial de renta"/>
          <p:cNvPicPr preferRelativeResize="0"/>
          <p:nvPr/>
        </p:nvPicPr>
        <p:blipFill rotWithShape="1">
          <a:blip r:embed="rId6">
            <a:alphaModFix/>
          </a:blip>
          <a:srcRect/>
          <a:stretch/>
        </p:blipFill>
        <p:spPr>
          <a:xfrm>
            <a:off x="4957481" y="2390705"/>
            <a:ext cx="3681739" cy="1925242"/>
          </a:xfrm>
          <a:prstGeom prst="rect">
            <a:avLst/>
          </a:prstGeom>
          <a:noFill/>
          <a:ln>
            <a:noFill/>
          </a:ln>
          <a:effectLst>
            <a:outerShdw blurRad="292100" dist="139700" dir="2700000" algn="tl" rotWithShape="0">
              <a:srgbClr val="333333">
                <a:alpha val="63921"/>
              </a:srgbClr>
            </a:outerShdw>
          </a:effectLst>
        </p:spPr>
      </p:pic>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showMasterSp="0" show="0">
  <p:cSld>
    <p:bg>
      <p:bgPr>
        <a:solidFill>
          <a:schemeClr val="dk1"/>
        </a:solidFill>
        <a:effectLst/>
      </p:bgPr>
    </p:bg>
    <p:spTree>
      <p:nvGrpSpPr>
        <p:cNvPr id="1" name="Shape 587"/>
        <p:cNvGrpSpPr/>
        <p:nvPr/>
      </p:nvGrpSpPr>
      <p:grpSpPr>
        <a:xfrm>
          <a:off x="0" y="0"/>
          <a:ext cx="0" cy="0"/>
          <a:chOff x="0" y="0"/>
          <a:chExt cx="0" cy="0"/>
        </a:xfrm>
      </p:grpSpPr>
      <p:sp>
        <p:nvSpPr>
          <p:cNvPr id="588" name="Google Shape;588;p4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30</a:t>
            </a:fld>
            <a:endParaRPr/>
          </a:p>
        </p:txBody>
      </p:sp>
      <p:pic>
        <p:nvPicPr>
          <p:cNvPr id="589" name="Google Shape;589;p41"/>
          <p:cNvPicPr preferRelativeResize="0"/>
          <p:nvPr/>
        </p:nvPicPr>
        <p:blipFill rotWithShape="1">
          <a:blip r:embed="rId3">
            <a:alphaModFix/>
          </a:blip>
          <a:srcRect t="12500" b="12500"/>
          <a:stretch/>
        </p:blipFill>
        <p:spPr>
          <a:xfrm>
            <a:off x="0" y="1"/>
            <a:ext cx="9144000" cy="5143499"/>
          </a:xfrm>
          <a:prstGeom prst="rect">
            <a:avLst/>
          </a:prstGeom>
          <a:noFill/>
          <a:ln>
            <a:noFill/>
          </a:ln>
        </p:spPr>
      </p:pic>
      <p:sp>
        <p:nvSpPr>
          <p:cNvPr id="590" name="Google Shape;590;p41"/>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91" name="Google Shape;591;p41"/>
          <p:cNvSpPr txBox="1"/>
          <p:nvPr/>
        </p:nvSpPr>
        <p:spPr>
          <a:xfrm>
            <a:off x="1888907" y="2470703"/>
            <a:ext cx="5366184"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CENTRO DE EDUCACIÓN AMBIENTAL</a:t>
            </a:r>
            <a:endParaRPr sz="3600" b="0" i="0" u="none" strike="noStrike" cap="none">
              <a:solidFill>
                <a:schemeClr val="lt1"/>
              </a:solidFill>
              <a:latin typeface="Overlock"/>
              <a:ea typeface="Overlock"/>
              <a:cs typeface="Overlock"/>
              <a:sym typeface="Overlock"/>
            </a:endParaRPr>
          </a:p>
        </p:txBody>
      </p:sp>
      <p:pic>
        <p:nvPicPr>
          <p:cNvPr id="592" name="Google Shape;592;p41" descr="Centro educativo con relleno sólido"/>
          <p:cNvPicPr preferRelativeResize="0"/>
          <p:nvPr/>
        </p:nvPicPr>
        <p:blipFill rotWithShape="1">
          <a:blip r:embed="rId4">
            <a:alphaModFix/>
          </a:blip>
          <a:srcRect t="46874" b="1"/>
          <a:stretch/>
        </p:blipFill>
        <p:spPr>
          <a:xfrm>
            <a:off x="3628778" y="1569568"/>
            <a:ext cx="1886442" cy="1002182"/>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96"/>
        <p:cNvGrpSpPr/>
        <p:nvPr/>
      </p:nvGrpSpPr>
      <p:grpSpPr>
        <a:xfrm>
          <a:off x="0" y="0"/>
          <a:ext cx="0" cy="0"/>
          <a:chOff x="0" y="0"/>
          <a:chExt cx="0" cy="0"/>
        </a:xfrm>
      </p:grpSpPr>
      <p:sp>
        <p:nvSpPr>
          <p:cNvPr id="597" name="Google Shape;597;p42"/>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598" name="Google Shape;598;p42"/>
          <p:cNvSpPr txBox="1"/>
          <p:nvPr/>
        </p:nvSpPr>
        <p:spPr>
          <a:xfrm>
            <a:off x="2911905" y="3007693"/>
            <a:ext cx="332018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DERIVACIÓN</a:t>
            </a:r>
            <a:endParaRPr sz="3600" b="0" i="0" u="none" strike="noStrike" cap="none">
              <a:solidFill>
                <a:schemeClr val="lt1"/>
              </a:solidFill>
              <a:latin typeface="Overlock"/>
              <a:ea typeface="Overlock"/>
              <a:cs typeface="Overlock"/>
              <a:sym typeface="Overlock"/>
            </a:endParaRPr>
          </a:p>
        </p:txBody>
      </p:sp>
      <p:pic>
        <p:nvPicPr>
          <p:cNvPr id="599" name="Google Shape;599;p42" descr="Imagen de cascada de agua"/>
          <p:cNvPicPr preferRelativeResize="0"/>
          <p:nvPr/>
        </p:nvPicPr>
        <p:blipFill rotWithShape="1">
          <a:blip r:embed="rId3">
            <a:alphaModFix/>
          </a:blip>
          <a:srcRect/>
          <a:stretch/>
        </p:blipFill>
        <p:spPr>
          <a:xfrm>
            <a:off x="3873155" y="1610003"/>
            <a:ext cx="1397690" cy="1397690"/>
          </a:xfrm>
          <a:prstGeom prst="rect">
            <a:avLst/>
          </a:prstGeom>
          <a:noFill/>
          <a:ln>
            <a:noFill/>
          </a:ln>
        </p:spPr>
      </p:pic>
      <p:pic>
        <p:nvPicPr>
          <p:cNvPr id="600" name="Google Shape;600;p42" descr="Tigre"/>
          <p:cNvPicPr preferRelativeResize="0"/>
          <p:nvPr/>
        </p:nvPicPr>
        <p:blipFill rotWithShape="1">
          <a:blip r:embed="rId4">
            <a:alphaModFix/>
          </a:blip>
          <a:srcRect/>
          <a:stretch/>
        </p:blipFill>
        <p:spPr>
          <a:xfrm>
            <a:off x="4203510" y="1396929"/>
            <a:ext cx="521682" cy="52168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604"/>
        <p:cNvGrpSpPr/>
        <p:nvPr/>
      </p:nvGrpSpPr>
      <p:grpSpPr>
        <a:xfrm>
          <a:off x="0" y="0"/>
          <a:ext cx="0" cy="0"/>
          <a:chOff x="0" y="0"/>
          <a:chExt cx="0" cy="0"/>
        </a:xfrm>
      </p:grpSpPr>
      <p:sp>
        <p:nvSpPr>
          <p:cNvPr id="605" name="Google Shape;605;p4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32</a:t>
            </a:fld>
            <a:endParaRPr/>
          </a:p>
        </p:txBody>
      </p:sp>
      <p:pic>
        <p:nvPicPr>
          <p:cNvPr id="606" name="Google Shape;606;p43"/>
          <p:cNvPicPr preferRelativeResize="0"/>
          <p:nvPr/>
        </p:nvPicPr>
        <p:blipFill rotWithShape="1">
          <a:blip r:embed="rId3">
            <a:alphaModFix/>
          </a:blip>
          <a:srcRect l="1850" r="1851"/>
          <a:stretch/>
        </p:blipFill>
        <p:spPr>
          <a:xfrm>
            <a:off x="-813996" y="-101048"/>
            <a:ext cx="10015146" cy="5633521"/>
          </a:xfrm>
          <a:prstGeom prst="rect">
            <a:avLst/>
          </a:prstGeom>
          <a:noFill/>
          <a:ln>
            <a:noFill/>
          </a:ln>
        </p:spPr>
      </p:pic>
      <p:sp>
        <p:nvSpPr>
          <p:cNvPr id="607" name="Google Shape;607;p43"/>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608" name="Google Shape;608;p43"/>
          <p:cNvSpPr txBox="1"/>
          <p:nvPr/>
        </p:nvSpPr>
        <p:spPr>
          <a:xfrm>
            <a:off x="1888907" y="2571750"/>
            <a:ext cx="536618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DERIVACIÓN</a:t>
            </a:r>
            <a:endParaRPr sz="3600" b="0" i="0" u="none" strike="noStrike" cap="none">
              <a:solidFill>
                <a:schemeClr val="lt1"/>
              </a:solidFill>
              <a:latin typeface="Overlock"/>
              <a:ea typeface="Overlock"/>
              <a:cs typeface="Overlock"/>
              <a:sym typeface="Overlock"/>
            </a:endParaRPr>
          </a:p>
        </p:txBody>
      </p:sp>
      <p:pic>
        <p:nvPicPr>
          <p:cNvPr id="609" name="Google Shape;609;p43" descr="Imagen de cascada de agua"/>
          <p:cNvPicPr preferRelativeResize="0"/>
          <p:nvPr/>
        </p:nvPicPr>
        <p:blipFill rotWithShape="1">
          <a:blip r:embed="rId4">
            <a:alphaModFix/>
          </a:blip>
          <a:srcRect/>
          <a:stretch/>
        </p:blipFill>
        <p:spPr>
          <a:xfrm>
            <a:off x="3873154" y="1174060"/>
            <a:ext cx="1397690" cy="1397690"/>
          </a:xfrm>
          <a:prstGeom prst="rect">
            <a:avLst/>
          </a:prstGeom>
          <a:noFill/>
          <a:ln>
            <a:noFill/>
          </a:ln>
        </p:spPr>
      </p:pic>
      <p:pic>
        <p:nvPicPr>
          <p:cNvPr id="610" name="Google Shape;610;p43" descr="Tigre"/>
          <p:cNvPicPr preferRelativeResize="0"/>
          <p:nvPr/>
        </p:nvPicPr>
        <p:blipFill rotWithShape="1">
          <a:blip r:embed="rId5">
            <a:alphaModFix/>
          </a:blip>
          <a:srcRect/>
          <a:stretch/>
        </p:blipFill>
        <p:spPr>
          <a:xfrm>
            <a:off x="4203509" y="960986"/>
            <a:ext cx="521682" cy="521682"/>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614"/>
        <p:cNvGrpSpPr/>
        <p:nvPr/>
      </p:nvGrpSpPr>
      <p:grpSpPr>
        <a:xfrm>
          <a:off x="0" y="0"/>
          <a:ext cx="0" cy="0"/>
          <a:chOff x="0" y="0"/>
          <a:chExt cx="0" cy="0"/>
        </a:xfrm>
      </p:grpSpPr>
      <p:sp>
        <p:nvSpPr>
          <p:cNvPr id="615" name="Google Shape;615;p44"/>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616" name="Google Shape;616;p44"/>
          <p:cNvSpPr txBox="1"/>
          <p:nvPr/>
        </p:nvSpPr>
        <p:spPr>
          <a:xfrm>
            <a:off x="2632976" y="2951940"/>
            <a:ext cx="3878047"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TRANSLOCACIÓN</a:t>
            </a:r>
            <a:endParaRPr sz="3600" b="0" i="0" u="none" strike="noStrike" cap="none">
              <a:solidFill>
                <a:schemeClr val="lt1"/>
              </a:solidFill>
              <a:latin typeface="Overlock"/>
              <a:ea typeface="Overlock"/>
              <a:cs typeface="Overlock"/>
              <a:sym typeface="Overlock"/>
            </a:endParaRPr>
          </a:p>
        </p:txBody>
      </p:sp>
      <p:pic>
        <p:nvPicPr>
          <p:cNvPr id="617" name="Google Shape;617;p44" descr="Camión volquete"/>
          <p:cNvPicPr preferRelativeResize="0"/>
          <p:nvPr/>
        </p:nvPicPr>
        <p:blipFill rotWithShape="1">
          <a:blip r:embed="rId3">
            <a:alphaModFix/>
          </a:blip>
          <a:srcRect/>
          <a:stretch/>
        </p:blipFill>
        <p:spPr>
          <a:xfrm>
            <a:off x="3765377" y="1498497"/>
            <a:ext cx="1613246" cy="1613246"/>
          </a:xfrm>
          <a:prstGeom prst="rect">
            <a:avLst/>
          </a:prstGeom>
          <a:noFill/>
          <a:ln>
            <a:noFill/>
          </a:ln>
        </p:spPr>
      </p:pic>
      <p:pic>
        <p:nvPicPr>
          <p:cNvPr id="618" name="Google Shape;618;p44" descr="Jirafa"/>
          <p:cNvPicPr preferRelativeResize="0"/>
          <p:nvPr/>
        </p:nvPicPr>
        <p:blipFill rotWithShape="1">
          <a:blip r:embed="rId4">
            <a:alphaModFix/>
          </a:blip>
          <a:srcRect/>
          <a:stretch/>
        </p:blipFill>
        <p:spPr>
          <a:xfrm>
            <a:off x="4204202" y="1977655"/>
            <a:ext cx="270929" cy="27092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22"/>
        <p:cNvGrpSpPr/>
        <p:nvPr/>
      </p:nvGrpSpPr>
      <p:grpSpPr>
        <a:xfrm>
          <a:off x="0" y="0"/>
          <a:ext cx="0" cy="0"/>
          <a:chOff x="0" y="0"/>
          <a:chExt cx="0" cy="0"/>
        </a:xfrm>
      </p:grpSpPr>
      <p:sp>
        <p:nvSpPr>
          <p:cNvPr id="623" name="Google Shape;623;p4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34</a:t>
            </a:fld>
            <a:endParaRPr/>
          </a:p>
        </p:txBody>
      </p:sp>
      <p:pic>
        <p:nvPicPr>
          <p:cNvPr id="624" name="Google Shape;624;p45"/>
          <p:cNvPicPr preferRelativeResize="0"/>
          <p:nvPr/>
        </p:nvPicPr>
        <p:blipFill rotWithShape="1">
          <a:blip r:embed="rId3">
            <a:alphaModFix/>
          </a:blip>
          <a:srcRect/>
          <a:stretch/>
        </p:blipFill>
        <p:spPr>
          <a:xfrm>
            <a:off x="-794946" y="-120098"/>
            <a:ext cx="10015146" cy="5633521"/>
          </a:xfrm>
          <a:prstGeom prst="rect">
            <a:avLst/>
          </a:prstGeom>
          <a:noFill/>
          <a:ln>
            <a:noFill/>
          </a:ln>
        </p:spPr>
      </p:pic>
      <p:sp>
        <p:nvSpPr>
          <p:cNvPr id="625" name="Google Shape;625;p45"/>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626" name="Google Shape;626;p45"/>
          <p:cNvSpPr txBox="1"/>
          <p:nvPr/>
        </p:nvSpPr>
        <p:spPr>
          <a:xfrm>
            <a:off x="1888907" y="2470703"/>
            <a:ext cx="5366184"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Overlock"/>
                <a:ea typeface="Overlock"/>
                <a:cs typeface="Overlock"/>
                <a:sym typeface="Overlock"/>
              </a:rPr>
              <a:t>TRANSLOCACIÓN</a:t>
            </a:r>
            <a:endParaRPr sz="4000" b="0" i="0" u="none" strike="noStrike" cap="none">
              <a:solidFill>
                <a:schemeClr val="lt1"/>
              </a:solidFill>
              <a:latin typeface="Overlock"/>
              <a:ea typeface="Overlock"/>
              <a:cs typeface="Overlock"/>
              <a:sym typeface="Overlock"/>
            </a:endParaRPr>
          </a:p>
        </p:txBody>
      </p:sp>
      <p:pic>
        <p:nvPicPr>
          <p:cNvPr id="627" name="Google Shape;627;p45" descr="Camión volquete"/>
          <p:cNvPicPr preferRelativeResize="0"/>
          <p:nvPr/>
        </p:nvPicPr>
        <p:blipFill rotWithShape="1">
          <a:blip r:embed="rId4">
            <a:alphaModFix/>
          </a:blip>
          <a:srcRect/>
          <a:stretch/>
        </p:blipFill>
        <p:spPr>
          <a:xfrm>
            <a:off x="3873155" y="1073013"/>
            <a:ext cx="1397690" cy="1397690"/>
          </a:xfrm>
          <a:prstGeom prst="rect">
            <a:avLst/>
          </a:prstGeom>
          <a:noFill/>
          <a:ln>
            <a:noFill/>
          </a:ln>
        </p:spPr>
      </p:pic>
      <p:pic>
        <p:nvPicPr>
          <p:cNvPr id="628" name="Google Shape;628;p45" descr="Jirafa"/>
          <p:cNvPicPr preferRelativeResize="0"/>
          <p:nvPr/>
        </p:nvPicPr>
        <p:blipFill rotWithShape="1">
          <a:blip r:embed="rId5">
            <a:alphaModFix/>
          </a:blip>
          <a:srcRect/>
          <a:stretch/>
        </p:blipFill>
        <p:spPr>
          <a:xfrm>
            <a:off x="4301112" y="1453203"/>
            <a:ext cx="318655" cy="31865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632"/>
        <p:cNvGrpSpPr/>
        <p:nvPr/>
      </p:nvGrpSpPr>
      <p:grpSpPr>
        <a:xfrm>
          <a:off x="0" y="0"/>
          <a:ext cx="0" cy="0"/>
          <a:chOff x="0" y="0"/>
          <a:chExt cx="0" cy="0"/>
        </a:xfrm>
      </p:grpSpPr>
      <p:sp>
        <p:nvSpPr>
          <p:cNvPr id="633" name="Google Shape;633;p46"/>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634" name="Google Shape;634;p46"/>
          <p:cNvSpPr txBox="1"/>
          <p:nvPr/>
        </p:nvSpPr>
        <p:spPr>
          <a:xfrm>
            <a:off x="2911904" y="2769111"/>
            <a:ext cx="332018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SEGUIMIENTO</a:t>
            </a:r>
            <a:endParaRPr sz="3600" b="0" i="0" u="none" strike="noStrike" cap="none">
              <a:solidFill>
                <a:schemeClr val="lt1"/>
              </a:solidFill>
              <a:latin typeface="Overlock"/>
              <a:ea typeface="Overlock"/>
              <a:cs typeface="Overlock"/>
              <a:sym typeface="Overlock"/>
            </a:endParaRPr>
          </a:p>
        </p:txBody>
      </p:sp>
      <p:pic>
        <p:nvPicPr>
          <p:cNvPr id="635" name="Google Shape;635;p46" descr="Lista de comprobación"/>
          <p:cNvPicPr preferRelativeResize="0"/>
          <p:nvPr/>
        </p:nvPicPr>
        <p:blipFill rotWithShape="1">
          <a:blip r:embed="rId3">
            <a:alphaModFix/>
          </a:blip>
          <a:srcRect/>
          <a:stretch/>
        </p:blipFill>
        <p:spPr>
          <a:xfrm>
            <a:off x="3873153" y="1371421"/>
            <a:ext cx="1397690" cy="139769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39"/>
        <p:cNvGrpSpPr/>
        <p:nvPr/>
      </p:nvGrpSpPr>
      <p:grpSpPr>
        <a:xfrm>
          <a:off x="0" y="0"/>
          <a:ext cx="0" cy="0"/>
          <a:chOff x="0" y="0"/>
          <a:chExt cx="0" cy="0"/>
        </a:xfrm>
      </p:grpSpPr>
      <p:sp>
        <p:nvSpPr>
          <p:cNvPr id="640" name="Google Shape;640;p4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36</a:t>
            </a:fld>
            <a:endParaRPr/>
          </a:p>
        </p:txBody>
      </p:sp>
      <p:pic>
        <p:nvPicPr>
          <p:cNvPr id="641" name="Google Shape;641;p47"/>
          <p:cNvPicPr preferRelativeResize="0"/>
          <p:nvPr/>
        </p:nvPicPr>
        <p:blipFill rotWithShape="1">
          <a:blip r:embed="rId3">
            <a:alphaModFix/>
          </a:blip>
          <a:srcRect t="7870" b="7869"/>
          <a:stretch/>
        </p:blipFill>
        <p:spPr>
          <a:xfrm>
            <a:off x="-775896" y="-139148"/>
            <a:ext cx="10015146" cy="5633521"/>
          </a:xfrm>
          <a:prstGeom prst="rect">
            <a:avLst/>
          </a:prstGeom>
          <a:noFill/>
          <a:ln>
            <a:noFill/>
          </a:ln>
        </p:spPr>
      </p:pic>
      <p:sp>
        <p:nvSpPr>
          <p:cNvPr id="642" name="Google Shape;642;p47"/>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643" name="Google Shape;643;p47"/>
          <p:cNvSpPr txBox="1"/>
          <p:nvPr/>
        </p:nvSpPr>
        <p:spPr>
          <a:xfrm>
            <a:off x="1888907" y="2571750"/>
            <a:ext cx="536618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600"/>
              <a:buFont typeface="Arial"/>
              <a:buNone/>
            </a:pPr>
            <a:r>
              <a:rPr lang="en-GB" sz="3600" b="0" i="0" u="none" strike="noStrike" cap="none">
                <a:solidFill>
                  <a:schemeClr val="lt1"/>
                </a:solidFill>
                <a:latin typeface="Overlock"/>
                <a:ea typeface="Overlock"/>
                <a:cs typeface="Overlock"/>
                <a:sym typeface="Overlock"/>
              </a:rPr>
              <a:t>TIPOS DE SEGUIMIENTO</a:t>
            </a:r>
            <a:endParaRPr sz="3600" b="0" i="0" u="none" strike="noStrike" cap="none">
              <a:solidFill>
                <a:schemeClr val="lt1"/>
              </a:solidFill>
              <a:latin typeface="Overlock"/>
              <a:ea typeface="Overlock"/>
              <a:cs typeface="Overlock"/>
              <a:sym typeface="Overlock"/>
            </a:endParaRPr>
          </a:p>
        </p:txBody>
      </p:sp>
      <p:pic>
        <p:nvPicPr>
          <p:cNvPr id="644" name="Google Shape;644;p47" descr="Lista de comprobación"/>
          <p:cNvPicPr preferRelativeResize="0"/>
          <p:nvPr/>
        </p:nvPicPr>
        <p:blipFill rotWithShape="1">
          <a:blip r:embed="rId4">
            <a:alphaModFix/>
          </a:blip>
          <a:srcRect/>
          <a:stretch/>
        </p:blipFill>
        <p:spPr>
          <a:xfrm>
            <a:off x="3873154" y="1073013"/>
            <a:ext cx="1397690" cy="139769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648"/>
        <p:cNvGrpSpPr/>
        <p:nvPr/>
      </p:nvGrpSpPr>
      <p:grpSpPr>
        <a:xfrm>
          <a:off x="0" y="0"/>
          <a:ext cx="0" cy="0"/>
          <a:chOff x="0" y="0"/>
          <a:chExt cx="0" cy="0"/>
        </a:xfrm>
      </p:grpSpPr>
      <p:sp>
        <p:nvSpPr>
          <p:cNvPr id="649" name="Google Shape;649;p48"/>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650" name="Google Shape;650;p48"/>
          <p:cNvSpPr txBox="1"/>
          <p:nvPr/>
        </p:nvSpPr>
        <p:spPr>
          <a:xfrm>
            <a:off x="2900498" y="2571750"/>
            <a:ext cx="334299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Overlock"/>
                <a:ea typeface="Overlock"/>
                <a:cs typeface="Overlock"/>
                <a:sym typeface="Overlock"/>
              </a:rPr>
              <a:t>C.A.D.</a:t>
            </a:r>
            <a:endParaRPr sz="4000" b="0" i="0" u="none" strike="noStrike" cap="none">
              <a:solidFill>
                <a:schemeClr val="lt1"/>
              </a:solidFill>
              <a:latin typeface="Overlock"/>
              <a:ea typeface="Overlock"/>
              <a:cs typeface="Overlock"/>
              <a:sym typeface="Overlock"/>
            </a:endParaRPr>
          </a:p>
        </p:txBody>
      </p:sp>
      <p:pic>
        <p:nvPicPr>
          <p:cNvPr id="651" name="Google Shape;651;p48" descr="Centro educativo con relleno sólido"/>
          <p:cNvPicPr preferRelativeResize="0"/>
          <p:nvPr/>
        </p:nvPicPr>
        <p:blipFill rotWithShape="1">
          <a:blip r:embed="rId3">
            <a:alphaModFix/>
          </a:blip>
          <a:srcRect b="34967"/>
          <a:stretch/>
        </p:blipFill>
        <p:spPr>
          <a:xfrm>
            <a:off x="3600447" y="1023932"/>
            <a:ext cx="1943097" cy="1263647"/>
          </a:xfrm>
          <a:prstGeom prst="rect">
            <a:avLst/>
          </a:prstGeom>
          <a:noFill/>
          <a:ln>
            <a:noFill/>
          </a:ln>
        </p:spPr>
      </p:pic>
      <p:pic>
        <p:nvPicPr>
          <p:cNvPr id="652" name="Google Shape;652;p48" descr="Médico con relleno sólido"/>
          <p:cNvPicPr preferRelativeResize="0"/>
          <p:nvPr/>
        </p:nvPicPr>
        <p:blipFill rotWithShape="1">
          <a:blip r:embed="rId4">
            <a:alphaModFix/>
          </a:blip>
          <a:srcRect/>
          <a:stretch/>
        </p:blipFill>
        <p:spPr>
          <a:xfrm>
            <a:off x="4851400" y="1252532"/>
            <a:ext cx="533400" cy="50786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show="0">
  <p:cSld>
    <p:bg>
      <p:bgPr>
        <a:solidFill>
          <a:schemeClr val="dk1"/>
        </a:solidFill>
        <a:effectLst/>
      </p:bgPr>
    </p:bg>
    <p:spTree>
      <p:nvGrpSpPr>
        <p:cNvPr id="1" name="Shape 656"/>
        <p:cNvGrpSpPr/>
        <p:nvPr/>
      </p:nvGrpSpPr>
      <p:grpSpPr>
        <a:xfrm>
          <a:off x="0" y="0"/>
          <a:ext cx="0" cy="0"/>
          <a:chOff x="0" y="0"/>
          <a:chExt cx="0" cy="0"/>
        </a:xfrm>
      </p:grpSpPr>
      <p:pic>
        <p:nvPicPr>
          <p:cNvPr id="657" name="Google Shape;657;p49"/>
          <p:cNvPicPr preferRelativeResize="0"/>
          <p:nvPr/>
        </p:nvPicPr>
        <p:blipFill rotWithShape="1">
          <a:blip r:embed="rId3">
            <a:alphaModFix/>
          </a:blip>
          <a:srcRect/>
          <a:stretch/>
        </p:blipFill>
        <p:spPr>
          <a:xfrm>
            <a:off x="38600" y="0"/>
            <a:ext cx="9144000" cy="12192000"/>
          </a:xfrm>
          <a:prstGeom prst="rect">
            <a:avLst/>
          </a:prstGeom>
          <a:noFill/>
          <a:ln>
            <a:noFill/>
          </a:ln>
        </p:spPr>
      </p:pic>
      <p:sp>
        <p:nvSpPr>
          <p:cNvPr id="658" name="Google Shape;658;p49"/>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sp>
        <p:nvSpPr>
          <p:cNvPr id="659" name="Google Shape;659;p49"/>
          <p:cNvSpPr txBox="1"/>
          <p:nvPr/>
        </p:nvSpPr>
        <p:spPr>
          <a:xfrm>
            <a:off x="1029441" y="2571750"/>
            <a:ext cx="7162317" cy="19389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Overlock"/>
                <a:ea typeface="Overlock"/>
                <a:cs typeface="Overlock"/>
                <a:sym typeface="Overlock"/>
              </a:rPr>
              <a:t>CENTRO DE ATENCIÓN Y DERIVACIÓN</a:t>
            </a:r>
            <a:endParaRPr sz="1400" b="0" i="0" u="none" strike="noStrike" cap="none">
              <a:solidFill>
                <a:srgbClr val="000000"/>
              </a:solidFill>
              <a:latin typeface="Overlock"/>
              <a:ea typeface="Overlock"/>
              <a:cs typeface="Overlock"/>
              <a:sym typeface="Overlock"/>
            </a:endParaRPr>
          </a:p>
          <a:p>
            <a:pPr marL="0" marR="0" lvl="0" indent="0" algn="ctr" rtl="0">
              <a:lnSpc>
                <a:spcPct val="100000"/>
              </a:lnSpc>
              <a:spcBef>
                <a:spcPts val="0"/>
              </a:spcBef>
              <a:spcAft>
                <a:spcPts val="0"/>
              </a:spcAft>
              <a:buClr>
                <a:srgbClr val="000000"/>
              </a:buClr>
              <a:buSzPts val="4000"/>
              <a:buFont typeface="Arial"/>
              <a:buNone/>
            </a:pPr>
            <a:endParaRPr sz="4000" b="0" i="0" u="none" strike="noStrike" cap="none">
              <a:solidFill>
                <a:schemeClr val="lt1"/>
              </a:solidFill>
              <a:latin typeface="Overlock"/>
              <a:ea typeface="Overlock"/>
              <a:cs typeface="Overlock"/>
              <a:sym typeface="Overlock"/>
            </a:endParaRPr>
          </a:p>
        </p:txBody>
      </p:sp>
      <p:pic>
        <p:nvPicPr>
          <p:cNvPr id="660" name="Google Shape;660;p49" descr="Centro educativo con relleno sólido"/>
          <p:cNvPicPr preferRelativeResize="0"/>
          <p:nvPr/>
        </p:nvPicPr>
        <p:blipFill rotWithShape="1">
          <a:blip r:embed="rId4">
            <a:alphaModFix/>
          </a:blip>
          <a:srcRect b="34967"/>
          <a:stretch/>
        </p:blipFill>
        <p:spPr>
          <a:xfrm>
            <a:off x="3600449" y="941410"/>
            <a:ext cx="1943097" cy="1263647"/>
          </a:xfrm>
          <a:prstGeom prst="rect">
            <a:avLst/>
          </a:prstGeom>
          <a:noFill/>
          <a:ln>
            <a:noFill/>
          </a:ln>
        </p:spPr>
      </p:pic>
      <p:pic>
        <p:nvPicPr>
          <p:cNvPr id="661" name="Google Shape;661;p49" descr="Médico con relleno sólido"/>
          <p:cNvPicPr preferRelativeResize="0"/>
          <p:nvPr/>
        </p:nvPicPr>
        <p:blipFill rotWithShape="1">
          <a:blip r:embed="rId5">
            <a:alphaModFix/>
          </a:blip>
          <a:srcRect/>
          <a:stretch/>
        </p:blipFill>
        <p:spPr>
          <a:xfrm>
            <a:off x="4851404" y="1170010"/>
            <a:ext cx="533400" cy="50786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show="0">
  <p:cSld>
    <p:bg>
      <p:bgPr>
        <a:solidFill>
          <a:srgbClr val="262626"/>
        </a:solidFill>
        <a:effectLst/>
      </p:bgPr>
    </p:bg>
    <p:spTree>
      <p:nvGrpSpPr>
        <p:cNvPr id="1" name="Shape 665"/>
        <p:cNvGrpSpPr/>
        <p:nvPr/>
      </p:nvGrpSpPr>
      <p:grpSpPr>
        <a:xfrm>
          <a:off x="0" y="0"/>
          <a:ext cx="0" cy="0"/>
          <a:chOff x="0" y="0"/>
          <a:chExt cx="0" cy="0"/>
        </a:xfrm>
      </p:grpSpPr>
      <p:sp>
        <p:nvSpPr>
          <p:cNvPr id="666" name="Google Shape;666;p50"/>
          <p:cNvSpPr/>
          <p:nvPr/>
        </p:nvSpPr>
        <p:spPr>
          <a:xfrm>
            <a:off x="2092036" y="59889"/>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pic>
        <p:nvPicPr>
          <p:cNvPr id="667" name="Google Shape;667;p50" descr="Mono"/>
          <p:cNvPicPr preferRelativeResize="0"/>
          <p:nvPr/>
        </p:nvPicPr>
        <p:blipFill rotWithShape="1">
          <a:blip r:embed="rId3">
            <a:alphaModFix/>
          </a:blip>
          <a:srcRect/>
          <a:stretch/>
        </p:blipFill>
        <p:spPr>
          <a:xfrm>
            <a:off x="3868014" y="1406238"/>
            <a:ext cx="1407969" cy="1407969"/>
          </a:xfrm>
          <a:prstGeom prst="rect">
            <a:avLst/>
          </a:prstGeom>
          <a:noFill/>
          <a:ln>
            <a:noFill/>
          </a:ln>
        </p:spPr>
      </p:pic>
      <p:sp>
        <p:nvSpPr>
          <p:cNvPr id="668" name="Google Shape;668;p50"/>
          <p:cNvSpPr txBox="1"/>
          <p:nvPr/>
        </p:nvSpPr>
        <p:spPr>
          <a:xfrm>
            <a:off x="2900499" y="2814207"/>
            <a:ext cx="334299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Overlock"/>
                <a:ea typeface="Overlock"/>
                <a:cs typeface="Overlock"/>
                <a:sym typeface="Overlock"/>
              </a:rPr>
              <a:t>RECEPCIÓN</a:t>
            </a:r>
            <a:endParaRPr sz="4000" b="0" i="0" u="none" strike="noStrike" cap="none">
              <a:solidFill>
                <a:schemeClr val="lt1"/>
              </a:solidFill>
              <a:latin typeface="Overlock"/>
              <a:ea typeface="Overlock"/>
              <a:cs typeface="Overlock"/>
              <a:sym typeface="Overlock"/>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PROCESOS DEL SISTEMA ACTUAL</a:t>
            </a:r>
            <a:endParaRPr/>
          </a:p>
        </p:txBody>
      </p:sp>
      <p:sp>
        <p:nvSpPr>
          <p:cNvPr id="135" name="Google Shape;135;p1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4</a:t>
            </a:fld>
            <a:endParaRPr/>
          </a:p>
        </p:txBody>
      </p:sp>
      <p:grpSp>
        <p:nvGrpSpPr>
          <p:cNvPr id="136" name="Google Shape;136;p18"/>
          <p:cNvGrpSpPr/>
          <p:nvPr/>
        </p:nvGrpSpPr>
        <p:grpSpPr>
          <a:xfrm>
            <a:off x="293683" y="574116"/>
            <a:ext cx="309041" cy="403123"/>
            <a:chOff x="590250" y="244200"/>
            <a:chExt cx="407975" cy="532175"/>
          </a:xfrm>
        </p:grpSpPr>
        <p:sp>
          <p:nvSpPr>
            <p:cNvPr id="137" name="Google Shape;137;p1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8" name="Google Shape;138;p1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1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0" name="Google Shape;140;p1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1" name="Google Shape;141;p1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1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3" name="Google Shape;143;p1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4" name="Google Shape;144;p1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5" name="Google Shape;145;p1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6" name="Google Shape;146;p1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7" name="Google Shape;147;p1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8" name="Google Shape;148;p1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51" name="Google Shape;151;p18"/>
          <p:cNvPicPr preferRelativeResize="0"/>
          <p:nvPr/>
        </p:nvPicPr>
        <p:blipFill rotWithShape="1">
          <a:blip r:embed="rId3">
            <a:alphaModFix/>
          </a:blip>
          <a:srcRect l="5710" r="12019" b="2595"/>
          <a:stretch/>
        </p:blipFill>
        <p:spPr>
          <a:xfrm rot="5400000">
            <a:off x="4390190" y="2383808"/>
            <a:ext cx="2953919" cy="2002965"/>
          </a:xfrm>
          <a:prstGeom prst="rect">
            <a:avLst/>
          </a:prstGeom>
          <a:noFill/>
          <a:ln>
            <a:noFill/>
          </a:ln>
          <a:effectLst>
            <a:outerShdw blurRad="190500" algn="tl" rotWithShape="0">
              <a:srgbClr val="000000">
                <a:alpha val="68627"/>
              </a:srgbClr>
            </a:outerShdw>
          </a:effectLst>
        </p:spPr>
      </p:pic>
      <p:pic>
        <p:nvPicPr>
          <p:cNvPr id="152" name="Google Shape;152;p18" descr="Habilitan refugios para animales silvestres afectados por el incendio en la  Chiquitanía | Los Tiempos"/>
          <p:cNvPicPr preferRelativeResize="0"/>
          <p:nvPr/>
        </p:nvPicPr>
        <p:blipFill rotWithShape="1">
          <a:blip r:embed="rId4">
            <a:alphaModFix/>
          </a:blip>
          <a:srcRect l="6913" r="14370"/>
          <a:stretch/>
        </p:blipFill>
        <p:spPr>
          <a:xfrm>
            <a:off x="435752" y="2047132"/>
            <a:ext cx="3363737" cy="2385731"/>
          </a:xfrm>
          <a:prstGeom prst="rect">
            <a:avLst/>
          </a:prstGeom>
          <a:noFill/>
          <a:ln>
            <a:noFill/>
          </a:ln>
          <a:effectLst>
            <a:outerShdw blurRad="190500" algn="tl" rotWithShape="0">
              <a:srgbClr val="000000">
                <a:alpha val="68627"/>
              </a:srgbClr>
            </a:outerShdw>
          </a:effectLst>
        </p:spPr>
      </p:pic>
      <p:sp>
        <p:nvSpPr>
          <p:cNvPr id="153" name="Google Shape;153;p18"/>
          <p:cNvSpPr/>
          <p:nvPr/>
        </p:nvSpPr>
        <p:spPr>
          <a:xfrm>
            <a:off x="4098972" y="2919441"/>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54" name="Google Shape;154;p18"/>
          <p:cNvSpPr/>
          <p:nvPr/>
        </p:nvSpPr>
        <p:spPr>
          <a:xfrm>
            <a:off x="508777" y="1348887"/>
            <a:ext cx="749436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ACTA DE RECEPCIÓN</a:t>
            </a:r>
            <a:endParaRPr sz="1400" b="0" i="0" u="none" strike="noStrike" cap="none">
              <a:solidFill>
                <a:srgbClr val="000000"/>
              </a:solidFill>
              <a:latin typeface="Arial"/>
              <a:ea typeface="Arial"/>
              <a:cs typeface="Arial"/>
              <a:sym typeface="Arial"/>
            </a:endParaRPr>
          </a:p>
        </p:txBody>
      </p:sp>
      <p:pic>
        <p:nvPicPr>
          <p:cNvPr id="155" name="Google Shape;155;p18" descr="https://scontent.fsrz1-1.fna.fbcdn.net/v/t1.0-1/14724492_978796692229739_438860292888958377_n.jpg?oh=680c8541d1d45d5dd1eb9ec6769f16c5&amp;oe=5ACA1DB9"/>
          <p:cNvPicPr preferRelativeResize="0"/>
          <p:nvPr/>
        </p:nvPicPr>
        <p:blipFill rotWithShape="1">
          <a:blip r:embed="rId5">
            <a:alphaModFix/>
          </a:blip>
          <a:srcRect b="26321"/>
          <a:stretch/>
        </p:blipFill>
        <p:spPr>
          <a:xfrm>
            <a:off x="7813072" y="71236"/>
            <a:ext cx="1184625" cy="872805"/>
          </a:xfrm>
          <a:prstGeom prst="ellipse">
            <a:avLst/>
          </a:prstGeom>
          <a:noFill/>
          <a:ln>
            <a:noFill/>
          </a:ln>
        </p:spPr>
      </p:pic>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72"/>
        <p:cNvGrpSpPr/>
        <p:nvPr/>
      </p:nvGrpSpPr>
      <p:grpSpPr>
        <a:xfrm>
          <a:off x="0" y="0"/>
          <a:ext cx="0" cy="0"/>
          <a:chOff x="0" y="0"/>
          <a:chExt cx="0" cy="0"/>
        </a:xfrm>
      </p:grpSpPr>
      <p:sp>
        <p:nvSpPr>
          <p:cNvPr id="673" name="Google Shape;673;p5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40</a:t>
            </a:fld>
            <a:endParaRPr/>
          </a:p>
        </p:txBody>
      </p:sp>
      <p:pic>
        <p:nvPicPr>
          <p:cNvPr id="674" name="Google Shape;674;p51" descr="The Stinkiest Bird Around! — Life Gone Wild"/>
          <p:cNvPicPr preferRelativeResize="0"/>
          <p:nvPr/>
        </p:nvPicPr>
        <p:blipFill rotWithShape="1">
          <a:blip r:embed="rId3">
            <a:alphaModFix/>
          </a:blip>
          <a:srcRect t="6004" b="9570"/>
          <a:stretch/>
        </p:blipFill>
        <p:spPr>
          <a:xfrm>
            <a:off x="0" y="-1"/>
            <a:ext cx="9144000" cy="5143501"/>
          </a:xfrm>
          <a:prstGeom prst="rect">
            <a:avLst/>
          </a:prstGeom>
          <a:noFill/>
          <a:ln>
            <a:noFill/>
          </a:ln>
        </p:spPr>
      </p:pic>
      <p:sp>
        <p:nvSpPr>
          <p:cNvPr id="675" name="Google Shape;675;p51"/>
          <p:cNvSpPr txBox="1"/>
          <p:nvPr/>
        </p:nvSpPr>
        <p:spPr>
          <a:xfrm>
            <a:off x="7497267" y="4740023"/>
            <a:ext cx="16081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chemeClr val="lt1"/>
                </a:solidFill>
                <a:latin typeface="Arial"/>
                <a:ea typeface="Arial"/>
                <a:cs typeface="Arial"/>
                <a:sym typeface="Arial"/>
              </a:rPr>
              <a:t>Pájaro de Hoatzin</a:t>
            </a:r>
            <a:endParaRPr sz="1400" b="0" i="0" u="none" strike="noStrike" cap="none">
              <a:solidFill>
                <a:srgbClr val="000000"/>
              </a:solidFill>
              <a:latin typeface="Arial"/>
              <a:ea typeface="Arial"/>
              <a:cs typeface="Arial"/>
              <a:sym typeface="Arial"/>
            </a:endParaRPr>
          </a:p>
        </p:txBody>
      </p:sp>
      <p:sp>
        <p:nvSpPr>
          <p:cNvPr id="676" name="Google Shape;676;p51"/>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Overlock"/>
              <a:ea typeface="Overlock"/>
              <a:cs typeface="Overlock"/>
              <a:sym typeface="Overlock"/>
            </a:endParaRPr>
          </a:p>
        </p:txBody>
      </p:sp>
      <p:pic>
        <p:nvPicPr>
          <p:cNvPr id="677" name="Google Shape;677;p51" descr="Mono"/>
          <p:cNvPicPr preferRelativeResize="0"/>
          <p:nvPr/>
        </p:nvPicPr>
        <p:blipFill rotWithShape="1">
          <a:blip r:embed="rId4">
            <a:alphaModFix/>
          </a:blip>
          <a:srcRect/>
          <a:stretch/>
        </p:blipFill>
        <p:spPr>
          <a:xfrm>
            <a:off x="3873154" y="1174059"/>
            <a:ext cx="1397690" cy="1397690"/>
          </a:xfrm>
          <a:prstGeom prst="rect">
            <a:avLst/>
          </a:prstGeom>
          <a:noFill/>
          <a:ln>
            <a:noFill/>
          </a:ln>
        </p:spPr>
      </p:pic>
      <p:sp>
        <p:nvSpPr>
          <p:cNvPr id="678" name="Google Shape;678;p51"/>
          <p:cNvSpPr txBox="1"/>
          <p:nvPr/>
        </p:nvSpPr>
        <p:spPr>
          <a:xfrm>
            <a:off x="990841" y="2571749"/>
            <a:ext cx="716231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4000"/>
              <a:buFont typeface="Arial"/>
              <a:buNone/>
            </a:pPr>
            <a:r>
              <a:rPr lang="en-GB" sz="4000" b="0" i="0" u="none" strike="noStrike" cap="none">
                <a:solidFill>
                  <a:schemeClr val="lt1"/>
                </a:solidFill>
                <a:latin typeface="Overlock"/>
                <a:ea typeface="Overlock"/>
                <a:cs typeface="Overlock"/>
                <a:sym typeface="Overlock"/>
              </a:rPr>
              <a:t>RECEPCIÓN</a:t>
            </a:r>
            <a:endParaRPr sz="4000" b="0" i="0" u="none" strike="noStrike" cap="none">
              <a:solidFill>
                <a:schemeClr val="lt1"/>
              </a:solidFill>
              <a:latin typeface="Overlock"/>
              <a:ea typeface="Overlock"/>
              <a:cs typeface="Overlock"/>
              <a:sym typeface="Overlock"/>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2"/>
        <p:cNvGrpSpPr/>
        <p:nvPr/>
      </p:nvGrpSpPr>
      <p:grpSpPr>
        <a:xfrm>
          <a:off x="0" y="0"/>
          <a:ext cx="0" cy="0"/>
          <a:chOff x="0" y="0"/>
          <a:chExt cx="0" cy="0"/>
        </a:xfrm>
      </p:grpSpPr>
      <p:sp>
        <p:nvSpPr>
          <p:cNvPr id="683" name="Google Shape;683;p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PROPUESTA DE INNOVACIÓN O SOLUCIÓN DE PROBLEMA </a:t>
            </a:r>
            <a:endParaRPr/>
          </a:p>
        </p:txBody>
      </p:sp>
      <p:sp>
        <p:nvSpPr>
          <p:cNvPr id="684" name="Google Shape;684;p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41</a:t>
            </a:fld>
            <a:endParaRPr/>
          </a:p>
        </p:txBody>
      </p:sp>
      <p:grpSp>
        <p:nvGrpSpPr>
          <p:cNvPr id="685" name="Google Shape;685;p2"/>
          <p:cNvGrpSpPr/>
          <p:nvPr/>
        </p:nvGrpSpPr>
        <p:grpSpPr>
          <a:xfrm>
            <a:off x="293683" y="574116"/>
            <a:ext cx="309041" cy="403123"/>
            <a:chOff x="590250" y="244200"/>
            <a:chExt cx="407975" cy="532175"/>
          </a:xfrm>
        </p:grpSpPr>
        <p:sp>
          <p:nvSpPr>
            <p:cNvPr id="686" name="Google Shape;686;p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7" name="Google Shape;687;p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8" name="Google Shape;688;p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9" name="Google Shape;689;p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0" name="Google Shape;690;p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1" name="Google Shape;691;p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2" name="Google Shape;692;p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3" name="Google Shape;693;p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4" name="Google Shape;694;p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5" name="Google Shape;695;p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6" name="Google Shape;696;p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7" name="Google Shape;697;p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8" name="Google Shape;698;p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9" name="Google Shape;699;p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700" name="Google Shape;700;p2"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graphicFrame>
        <p:nvGraphicFramePr>
          <p:cNvPr id="701" name="Google Shape;701;p2"/>
          <p:cNvGraphicFramePr/>
          <p:nvPr>
            <p:extLst>
              <p:ext uri="{D42A27DB-BD31-4B8C-83A1-F6EECF244321}">
                <p14:modId xmlns:p14="http://schemas.microsoft.com/office/powerpoint/2010/main" val="945998029"/>
              </p:ext>
            </p:extLst>
          </p:nvPr>
        </p:nvGraphicFramePr>
        <p:xfrm>
          <a:off x="460654" y="1644650"/>
          <a:ext cx="7157350" cy="3053080"/>
        </p:xfrm>
        <a:graphic>
          <a:graphicData uri="http://schemas.openxmlformats.org/drawingml/2006/table">
            <a:tbl>
              <a:tblPr firstRow="1" bandRow="1">
                <a:tableStyleId>{F30210E9-4EE5-4E76-AE22-89F419F7902F}</a:tableStyleId>
              </a:tblPr>
              <a:tblGrid>
                <a:gridCol w="3578675">
                  <a:extLst>
                    <a:ext uri="{9D8B030D-6E8A-4147-A177-3AD203B41FA5}">
                      <a16:colId xmlns:a16="http://schemas.microsoft.com/office/drawing/2014/main" val="20000"/>
                    </a:ext>
                  </a:extLst>
                </a:gridCol>
                <a:gridCol w="3578675">
                  <a:extLst>
                    <a:ext uri="{9D8B030D-6E8A-4147-A177-3AD203B41FA5}">
                      <a16:colId xmlns:a16="http://schemas.microsoft.com/office/drawing/2014/main" val="20001"/>
                    </a:ext>
                  </a:extLst>
                </a:gridCol>
              </a:tblGrid>
              <a:tr h="458250">
                <a:tc gridSpan="2">
                  <a:txBody>
                    <a:bodyPr/>
                    <a:lstStyle/>
                    <a:p>
                      <a:pPr marL="0" marR="0" lvl="0" indent="0" algn="l" rtl="0">
                        <a:lnSpc>
                          <a:spcPct val="100000"/>
                        </a:lnSpc>
                        <a:spcBef>
                          <a:spcPts val="0"/>
                        </a:spcBef>
                        <a:spcAft>
                          <a:spcPts val="0"/>
                        </a:spcAft>
                        <a:buNone/>
                      </a:pPr>
                      <a:r>
                        <a:rPr lang="en-GB" sz="1200" b="0" u="none" strike="noStrike" cap="none" dirty="0" err="1">
                          <a:solidFill>
                            <a:schemeClr val="dk1"/>
                          </a:solidFill>
                          <a:sym typeface="Arial"/>
                        </a:rPr>
                        <a:t>Objetivo</a:t>
                      </a:r>
                      <a:r>
                        <a:rPr lang="en-GB" sz="1200" b="0" u="none" strike="noStrike" cap="none" dirty="0">
                          <a:solidFill>
                            <a:schemeClr val="dk1"/>
                          </a:solidFill>
                          <a:sym typeface="Arial"/>
                        </a:rPr>
                        <a:t>: </a:t>
                      </a:r>
                      <a:r>
                        <a:rPr lang="en-GB" sz="1200" b="0" u="none" strike="noStrike" cap="none" dirty="0" err="1">
                          <a:solidFill>
                            <a:schemeClr val="dk1"/>
                          </a:solidFill>
                          <a:sym typeface="Arial"/>
                        </a:rPr>
                        <a:t>Identificar</a:t>
                      </a:r>
                      <a:r>
                        <a:rPr lang="en-GB" sz="1200" b="0" u="none" strike="noStrike" cap="none" dirty="0">
                          <a:solidFill>
                            <a:schemeClr val="dk1"/>
                          </a:solidFill>
                          <a:sym typeface="Arial"/>
                        </a:rPr>
                        <a:t> los </a:t>
                      </a:r>
                      <a:r>
                        <a:rPr lang="en-GB" sz="1200" b="0" u="none" strike="noStrike" cap="none" dirty="0" err="1">
                          <a:solidFill>
                            <a:schemeClr val="dk1"/>
                          </a:solidFill>
                          <a:sym typeface="Arial"/>
                        </a:rPr>
                        <a:t>requerimientos</a:t>
                      </a:r>
                      <a:r>
                        <a:rPr lang="en-GB" sz="1200" b="0" u="none" strike="noStrike" cap="none" dirty="0">
                          <a:solidFill>
                            <a:schemeClr val="dk1"/>
                          </a:solidFill>
                          <a:sym typeface="Arial"/>
                        </a:rPr>
                        <a:t> del </a:t>
                      </a:r>
                      <a:r>
                        <a:rPr lang="en-GB" sz="1200" b="0" u="none" strike="noStrike" cap="none" dirty="0" err="1">
                          <a:solidFill>
                            <a:schemeClr val="dk1"/>
                          </a:solidFill>
                          <a:sym typeface="Arial"/>
                        </a:rPr>
                        <a:t>cliente</a:t>
                      </a:r>
                      <a:r>
                        <a:rPr lang="en-GB" sz="1200" b="0" u="none" strike="noStrike" cap="none" dirty="0">
                          <a:solidFill>
                            <a:schemeClr val="dk1"/>
                          </a:solidFill>
                          <a:sym typeface="Arial"/>
                        </a:rPr>
                        <a:t>, </a:t>
                      </a:r>
                      <a:r>
                        <a:rPr lang="en-GB" sz="1200" b="0" u="none" strike="noStrike" cap="none" dirty="0" err="1">
                          <a:solidFill>
                            <a:schemeClr val="dk1"/>
                          </a:solidFill>
                          <a:sym typeface="Arial"/>
                        </a:rPr>
                        <a:t>en</a:t>
                      </a:r>
                      <a:r>
                        <a:rPr lang="en-GB" sz="1200" b="0" u="none" strike="noStrike" cap="none" dirty="0">
                          <a:solidFill>
                            <a:schemeClr val="dk1"/>
                          </a:solidFill>
                          <a:sym typeface="Arial"/>
                        </a:rPr>
                        <a:t> </a:t>
                      </a:r>
                      <a:r>
                        <a:rPr lang="en-GB" sz="1200" b="0" u="none" strike="noStrike" cap="none" dirty="0" err="1">
                          <a:solidFill>
                            <a:schemeClr val="dk1"/>
                          </a:solidFill>
                          <a:sym typeface="Arial"/>
                        </a:rPr>
                        <a:t>relación</a:t>
                      </a:r>
                      <a:r>
                        <a:rPr lang="en-GB" sz="1200" b="0" u="none" strike="noStrike" cap="none" dirty="0">
                          <a:solidFill>
                            <a:schemeClr val="dk1"/>
                          </a:solidFill>
                          <a:sym typeface="Arial"/>
                        </a:rPr>
                        <a:t> a </a:t>
                      </a:r>
                      <a:r>
                        <a:rPr lang="en-GB" sz="1200" b="0" u="none" strike="noStrike" cap="none" dirty="0" err="1">
                          <a:solidFill>
                            <a:schemeClr val="dk1"/>
                          </a:solidFill>
                          <a:sym typeface="Arial"/>
                        </a:rPr>
                        <a:t>Aplicación</a:t>
                      </a:r>
                      <a:r>
                        <a:rPr lang="en-GB" sz="1200" b="0" u="none" strike="noStrike" cap="none" dirty="0">
                          <a:solidFill>
                            <a:schemeClr val="dk1"/>
                          </a:solidFill>
                          <a:sym typeface="Arial"/>
                        </a:rPr>
                        <a:t> </a:t>
                      </a:r>
                      <a:r>
                        <a:rPr lang="en-GB" sz="1200" b="0" u="none" strike="noStrike" cap="none" dirty="0" err="1">
                          <a:solidFill>
                            <a:schemeClr val="dk1"/>
                          </a:solidFill>
                          <a:sym typeface="Arial"/>
                        </a:rPr>
                        <a:t>Multiplataforma</a:t>
                      </a:r>
                      <a:r>
                        <a:rPr lang="en-GB" sz="1200" b="0" u="none" strike="noStrike" cap="none" dirty="0">
                          <a:solidFill>
                            <a:schemeClr val="dk1"/>
                          </a:solidFill>
                          <a:sym typeface="Arial"/>
                        </a:rPr>
                        <a:t> De </a:t>
                      </a:r>
                      <a:r>
                        <a:rPr lang="en-GB" sz="1200" b="0" u="none" strike="noStrike" cap="none" dirty="0" err="1">
                          <a:solidFill>
                            <a:schemeClr val="dk1"/>
                          </a:solidFill>
                          <a:sym typeface="Arial"/>
                        </a:rPr>
                        <a:t>Seguimiento</a:t>
                      </a:r>
                      <a:r>
                        <a:rPr lang="en-GB" sz="1200" b="0" u="none" strike="noStrike" cap="none" dirty="0">
                          <a:solidFill>
                            <a:schemeClr val="dk1"/>
                          </a:solidFill>
                          <a:sym typeface="Arial"/>
                        </a:rPr>
                        <a:t> Para Los </a:t>
                      </a:r>
                      <a:r>
                        <a:rPr lang="en-GB" sz="1200" b="0" u="none" strike="noStrike" cap="none" dirty="0" err="1">
                          <a:solidFill>
                            <a:schemeClr val="dk1"/>
                          </a:solidFill>
                          <a:sym typeface="Arial"/>
                        </a:rPr>
                        <a:t>Animales</a:t>
                      </a:r>
                      <a:r>
                        <a:rPr lang="en-GB" sz="1200" b="0" u="none" strike="noStrike" cap="none" dirty="0">
                          <a:solidFill>
                            <a:schemeClr val="dk1"/>
                          </a:solidFill>
                          <a:sym typeface="Arial"/>
                        </a:rPr>
                        <a:t> </a:t>
                      </a:r>
                      <a:r>
                        <a:rPr lang="en-GB" sz="1200" b="0" u="none" strike="noStrike" cap="none" dirty="0" err="1">
                          <a:solidFill>
                            <a:schemeClr val="dk1"/>
                          </a:solidFill>
                          <a:sym typeface="Arial"/>
                        </a:rPr>
                        <a:t>Silvestres</a:t>
                      </a:r>
                      <a:r>
                        <a:rPr lang="en-GB" sz="1200" b="0" u="none" strike="noStrike" cap="none" dirty="0">
                          <a:solidFill>
                            <a:schemeClr val="dk1"/>
                          </a:solidFill>
                          <a:sym typeface="Arial"/>
                        </a:rPr>
                        <a:t> Del Centro de </a:t>
                      </a:r>
                      <a:r>
                        <a:rPr lang="en-GB" sz="1200" b="0" u="none" strike="noStrike" cap="none" dirty="0" err="1">
                          <a:solidFill>
                            <a:schemeClr val="dk1"/>
                          </a:solidFill>
                          <a:sym typeface="Arial"/>
                        </a:rPr>
                        <a:t>Educación</a:t>
                      </a:r>
                      <a:r>
                        <a:rPr lang="en-GB" sz="1200" b="0" u="none" strike="noStrike" cap="none" dirty="0">
                          <a:solidFill>
                            <a:schemeClr val="dk1"/>
                          </a:solidFill>
                          <a:sym typeface="Arial"/>
                        </a:rPr>
                        <a:t> Ambiental</a:t>
                      </a:r>
                      <a:endParaRPr sz="1200" b="0" u="none" strike="noStrike" cap="none" dirty="0">
                        <a:solidFill>
                          <a:schemeClr val="dk1"/>
                        </a:solidFill>
                      </a:endParaRPr>
                    </a:p>
                  </a:txBody>
                  <a:tcPr marL="91450" marR="91450" marT="45725" marB="45725"/>
                </a:tc>
                <a:tc hMerge="1">
                  <a:txBody>
                    <a:bodyPr/>
                    <a:lstStyle/>
                    <a:p>
                      <a:endParaRPr lang="es-419"/>
                    </a:p>
                  </a:txBody>
                  <a:tcPr/>
                </a:tc>
                <a:extLst>
                  <a:ext uri="{0D108BD9-81ED-4DB2-BD59-A6C34878D82A}">
                    <a16:rowId xmlns:a16="http://schemas.microsoft.com/office/drawing/2014/main" val="10000"/>
                  </a:ext>
                </a:extLst>
              </a:tr>
              <a:tr h="265500">
                <a:tc>
                  <a:txBody>
                    <a:bodyPr/>
                    <a:lstStyle/>
                    <a:p>
                      <a:pPr marL="0" marR="0" lvl="0" indent="0" algn="just" rtl="0">
                        <a:lnSpc>
                          <a:spcPct val="150000"/>
                        </a:lnSpc>
                        <a:spcBef>
                          <a:spcPts val="0"/>
                        </a:spcBef>
                        <a:spcAft>
                          <a:spcPts val="0"/>
                        </a:spcAft>
                        <a:buNone/>
                      </a:pPr>
                      <a:r>
                        <a:rPr lang="en-GB" sz="1200" u="none" strike="noStrike" cap="none" dirty="0" err="1">
                          <a:sym typeface="Arial"/>
                        </a:rPr>
                        <a:t>Fecha</a:t>
                      </a:r>
                      <a:r>
                        <a:rPr lang="en-GB" sz="1200" u="none" strike="noStrike" cap="none" dirty="0">
                          <a:sym typeface="Arial"/>
                        </a:rPr>
                        <a:t>: 04 de </a:t>
                      </a:r>
                      <a:r>
                        <a:rPr lang="en-GB" sz="1200" u="none" strike="noStrike" cap="none" dirty="0" err="1">
                          <a:sym typeface="Arial"/>
                        </a:rPr>
                        <a:t>marzo</a:t>
                      </a:r>
                      <a:r>
                        <a:rPr lang="en-GB" sz="1200" u="none" strike="noStrike" cap="none" dirty="0">
                          <a:sym typeface="Arial"/>
                        </a:rPr>
                        <a:t> del 2022</a:t>
                      </a:r>
                      <a:endParaRPr sz="1200" u="none" strike="noStrike" cap="none" dirty="0">
                        <a:latin typeface="Arial"/>
                        <a:ea typeface="Arial"/>
                        <a:cs typeface="Arial"/>
                        <a:sym typeface="Arial"/>
                      </a:endParaRPr>
                    </a:p>
                  </a:txBody>
                  <a:tcPr marL="68575" marR="68575" marT="0" marB="0"/>
                </a:tc>
                <a:tc>
                  <a:txBody>
                    <a:bodyPr/>
                    <a:lstStyle/>
                    <a:p>
                      <a:pPr marL="0" marR="0" lvl="0" indent="0" algn="just" rtl="0">
                        <a:lnSpc>
                          <a:spcPct val="150000"/>
                        </a:lnSpc>
                        <a:spcBef>
                          <a:spcPts val="0"/>
                        </a:spcBef>
                        <a:spcAft>
                          <a:spcPts val="0"/>
                        </a:spcAft>
                        <a:buNone/>
                      </a:pPr>
                      <a:r>
                        <a:rPr lang="en-GB" sz="1200" u="none" strike="noStrike" cap="none">
                          <a:sym typeface="Arial"/>
                        </a:rPr>
                        <a:t>Hora Inicial: 21:00 Hora Final: 22:30</a:t>
                      </a:r>
                      <a:endParaRPr sz="12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1"/>
                  </a:ext>
                </a:extLst>
              </a:tr>
              <a:tr h="265500">
                <a:tc>
                  <a:txBody>
                    <a:bodyPr/>
                    <a:lstStyle/>
                    <a:p>
                      <a:pPr marL="0" marR="0" lvl="0" indent="0" algn="just" rtl="0">
                        <a:lnSpc>
                          <a:spcPct val="150000"/>
                        </a:lnSpc>
                        <a:spcBef>
                          <a:spcPts val="0"/>
                        </a:spcBef>
                        <a:spcAft>
                          <a:spcPts val="0"/>
                        </a:spcAft>
                        <a:buNone/>
                      </a:pPr>
                      <a:r>
                        <a:rPr lang="en-GB" sz="1200" u="none" strike="noStrike" cap="none">
                          <a:sym typeface="Arial"/>
                        </a:rPr>
                        <a:t>Entrevistado(a): Marcelino López</a:t>
                      </a:r>
                      <a:endParaRPr sz="1200" u="none" strike="noStrike" cap="none">
                        <a:latin typeface="Arial"/>
                        <a:ea typeface="Arial"/>
                        <a:cs typeface="Arial"/>
                        <a:sym typeface="Arial"/>
                      </a:endParaRPr>
                    </a:p>
                  </a:txBody>
                  <a:tcPr marL="68575" marR="68575" marT="0" marB="0"/>
                </a:tc>
                <a:tc>
                  <a:txBody>
                    <a:bodyPr/>
                    <a:lstStyle/>
                    <a:p>
                      <a:pPr marL="0" marR="0" lvl="0" indent="0" algn="just" rtl="0">
                        <a:lnSpc>
                          <a:spcPct val="150000"/>
                        </a:lnSpc>
                        <a:spcBef>
                          <a:spcPts val="0"/>
                        </a:spcBef>
                        <a:spcAft>
                          <a:spcPts val="0"/>
                        </a:spcAft>
                        <a:buNone/>
                      </a:pPr>
                      <a:r>
                        <a:rPr lang="en-GB" sz="1200" u="none" strike="noStrike" cap="none">
                          <a:sym typeface="Arial"/>
                        </a:rPr>
                        <a:t>Cargo: Licenciado en Biología</a:t>
                      </a:r>
                      <a:endParaRPr sz="12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2"/>
                  </a:ext>
                </a:extLst>
              </a:tr>
              <a:tr h="265500">
                <a:tc>
                  <a:txBody>
                    <a:bodyPr/>
                    <a:lstStyle/>
                    <a:p>
                      <a:pPr marL="0" marR="0" lvl="0" indent="0" algn="just" rtl="0">
                        <a:lnSpc>
                          <a:spcPct val="150000"/>
                        </a:lnSpc>
                        <a:spcBef>
                          <a:spcPts val="0"/>
                        </a:spcBef>
                        <a:spcAft>
                          <a:spcPts val="0"/>
                        </a:spcAft>
                        <a:buNone/>
                      </a:pPr>
                      <a:r>
                        <a:rPr lang="en-GB" sz="1200" u="none" strike="noStrike" cap="none">
                          <a:sym typeface="Arial"/>
                        </a:rPr>
                        <a:t>Entrevistador(a) Ludwing Armijo Saavedra</a:t>
                      </a:r>
                      <a:endParaRPr sz="1200" u="none" strike="noStrike" cap="none">
                        <a:latin typeface="Arial"/>
                        <a:ea typeface="Arial"/>
                        <a:cs typeface="Arial"/>
                        <a:sym typeface="Arial"/>
                      </a:endParaRPr>
                    </a:p>
                  </a:txBody>
                  <a:tcPr marL="68575" marR="68575" marT="0" marB="0"/>
                </a:tc>
                <a:tc>
                  <a:txBody>
                    <a:bodyPr/>
                    <a:lstStyle/>
                    <a:p>
                      <a:pPr marL="0" marR="0" lvl="0" indent="0" algn="just" rtl="0">
                        <a:lnSpc>
                          <a:spcPct val="150000"/>
                        </a:lnSpc>
                        <a:spcBef>
                          <a:spcPts val="0"/>
                        </a:spcBef>
                        <a:spcAft>
                          <a:spcPts val="0"/>
                        </a:spcAft>
                        <a:buNone/>
                      </a:pPr>
                      <a:r>
                        <a:rPr lang="en-GB" sz="1200" u="none" strike="noStrike" cap="none">
                          <a:sym typeface="Arial"/>
                        </a:rPr>
                        <a:t>Cargo: Estudiante</a:t>
                      </a:r>
                      <a:endParaRPr sz="1200" u="none" strike="noStrike" cap="none">
                        <a:latin typeface="Arial"/>
                        <a:ea typeface="Arial"/>
                        <a:cs typeface="Arial"/>
                        <a:sym typeface="Arial"/>
                      </a:endParaRPr>
                    </a:p>
                  </a:txBody>
                  <a:tcPr marL="68575" marR="68575" marT="0" marB="0"/>
                </a:tc>
                <a:extLst>
                  <a:ext uri="{0D108BD9-81ED-4DB2-BD59-A6C34878D82A}">
                    <a16:rowId xmlns:a16="http://schemas.microsoft.com/office/drawing/2014/main" val="10003"/>
                  </a:ext>
                </a:extLst>
              </a:tr>
              <a:tr h="1669975">
                <a:tc gridSpan="2">
                  <a:txBody>
                    <a:bodyPr/>
                    <a:lstStyle/>
                    <a:p>
                      <a:pPr marL="0" marR="0" lvl="0" indent="0" algn="l" rtl="0">
                        <a:lnSpc>
                          <a:spcPct val="100000"/>
                        </a:lnSpc>
                        <a:spcBef>
                          <a:spcPts val="0"/>
                        </a:spcBef>
                        <a:spcAft>
                          <a:spcPts val="0"/>
                        </a:spcAft>
                        <a:buNone/>
                      </a:pPr>
                      <a:r>
                        <a:rPr lang="en-GB" sz="1400" b="0" u="none" strike="noStrike" cap="none" dirty="0">
                          <a:solidFill>
                            <a:schemeClr val="dk1"/>
                          </a:solidFill>
                          <a:sym typeface="Arial"/>
                        </a:rPr>
                        <a:t>1.- ¿</a:t>
                      </a:r>
                      <a:r>
                        <a:rPr lang="en-GB" sz="1400" b="0" u="none" strike="noStrike" cap="none" dirty="0" err="1">
                          <a:solidFill>
                            <a:schemeClr val="dk1"/>
                          </a:solidFill>
                          <a:sym typeface="Arial"/>
                        </a:rPr>
                        <a:t>Qué</a:t>
                      </a:r>
                      <a:r>
                        <a:rPr lang="en-GB" sz="1400" b="0" u="none" strike="noStrike" cap="none" dirty="0">
                          <a:solidFill>
                            <a:schemeClr val="dk1"/>
                          </a:solidFill>
                          <a:sym typeface="Arial"/>
                        </a:rPr>
                        <a:t> es </a:t>
                      </a:r>
                      <a:r>
                        <a:rPr lang="en-GB" sz="1400" b="0" u="none" strike="noStrike" cap="none" dirty="0" err="1">
                          <a:solidFill>
                            <a:schemeClr val="dk1"/>
                          </a:solidFill>
                          <a:sym typeface="Arial"/>
                        </a:rPr>
                        <a:t>el</a:t>
                      </a:r>
                      <a:r>
                        <a:rPr lang="en-GB" sz="1400" b="0" u="none" strike="noStrike" cap="none" dirty="0">
                          <a:solidFill>
                            <a:schemeClr val="dk1"/>
                          </a:solidFill>
                          <a:sym typeface="Arial"/>
                        </a:rPr>
                        <a:t> Centro de </a:t>
                      </a:r>
                      <a:r>
                        <a:rPr lang="en-GB" sz="1400" b="0" u="none" strike="noStrike" cap="none" dirty="0" err="1">
                          <a:solidFill>
                            <a:schemeClr val="dk1"/>
                          </a:solidFill>
                          <a:sym typeface="Arial"/>
                        </a:rPr>
                        <a:t>Educación</a:t>
                      </a:r>
                      <a:r>
                        <a:rPr lang="en-GB" sz="1400" b="0" u="none" strike="noStrike" cap="none" dirty="0">
                          <a:solidFill>
                            <a:schemeClr val="dk1"/>
                          </a:solidFill>
                          <a:sym typeface="Arial"/>
                        </a:rPr>
                        <a:t> Ambiental? </a:t>
                      </a:r>
                      <a:endParaRPr sz="14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400" b="0" u="none" strike="noStrike" cap="none" dirty="0">
                          <a:solidFill>
                            <a:schemeClr val="dk1"/>
                          </a:solidFill>
                          <a:sym typeface="Arial"/>
                        </a:rPr>
                        <a:t>El Centro de </a:t>
                      </a:r>
                      <a:r>
                        <a:rPr lang="en-GB" sz="1400" b="0" u="none" strike="noStrike" cap="none" dirty="0" err="1">
                          <a:solidFill>
                            <a:schemeClr val="dk1"/>
                          </a:solidFill>
                          <a:sym typeface="Arial"/>
                        </a:rPr>
                        <a:t>Educación</a:t>
                      </a:r>
                      <a:r>
                        <a:rPr lang="en-GB" sz="1400" b="0" u="none" strike="noStrike" cap="none" dirty="0">
                          <a:solidFill>
                            <a:schemeClr val="dk1"/>
                          </a:solidFill>
                          <a:sym typeface="Arial"/>
                        </a:rPr>
                        <a:t> Ambiental Municipal es un </a:t>
                      </a:r>
                      <a:r>
                        <a:rPr lang="en-GB" sz="1400" b="0" u="none" strike="noStrike" cap="none" dirty="0" err="1">
                          <a:solidFill>
                            <a:schemeClr val="dk1"/>
                          </a:solidFill>
                          <a:sym typeface="Arial"/>
                        </a:rPr>
                        <a:t>edificio</a:t>
                      </a:r>
                      <a:r>
                        <a:rPr lang="en-GB" sz="1400" b="0" u="none" strike="noStrike" cap="none" dirty="0">
                          <a:solidFill>
                            <a:schemeClr val="dk1"/>
                          </a:solidFill>
                          <a:sym typeface="Arial"/>
                        </a:rPr>
                        <a:t> </a:t>
                      </a:r>
                      <a:r>
                        <a:rPr lang="en-GB" sz="1400" b="0" u="none" strike="noStrike" cap="none" dirty="0" err="1">
                          <a:solidFill>
                            <a:schemeClr val="dk1"/>
                          </a:solidFill>
                          <a:sym typeface="Arial"/>
                        </a:rPr>
                        <a:t>público</a:t>
                      </a:r>
                      <a:r>
                        <a:rPr lang="en-GB" sz="1400" b="0" u="none" strike="noStrike" cap="none" dirty="0">
                          <a:solidFill>
                            <a:schemeClr val="dk1"/>
                          </a:solidFill>
                          <a:sym typeface="Arial"/>
                        </a:rPr>
                        <a:t>, </a:t>
                      </a:r>
                      <a:r>
                        <a:rPr lang="en-GB" sz="1400" b="0" u="none" strike="noStrike" cap="none" dirty="0" err="1">
                          <a:solidFill>
                            <a:schemeClr val="dk1"/>
                          </a:solidFill>
                          <a:sym typeface="Arial"/>
                        </a:rPr>
                        <a:t>ejemplo</a:t>
                      </a:r>
                      <a:r>
                        <a:rPr lang="en-GB" sz="1400" b="0" u="none" strike="noStrike" cap="none" dirty="0">
                          <a:solidFill>
                            <a:schemeClr val="dk1"/>
                          </a:solidFill>
                          <a:sym typeface="Arial"/>
                        </a:rPr>
                        <a:t> de </a:t>
                      </a:r>
                      <a:r>
                        <a:rPr lang="en-GB" sz="1400" b="0" u="none" strike="noStrike" cap="none" dirty="0" err="1">
                          <a:solidFill>
                            <a:schemeClr val="dk1"/>
                          </a:solidFill>
                          <a:sym typeface="Arial"/>
                        </a:rPr>
                        <a:t>decisión</a:t>
                      </a:r>
                      <a:r>
                        <a:rPr lang="en-GB" sz="1400" b="0" u="none" strike="noStrike" cap="none" dirty="0">
                          <a:solidFill>
                            <a:schemeClr val="dk1"/>
                          </a:solidFill>
                          <a:sym typeface="Arial"/>
                        </a:rPr>
                        <a:t> </a:t>
                      </a:r>
                      <a:r>
                        <a:rPr lang="en-GB" sz="1400" b="0" u="none" strike="noStrike" cap="none" dirty="0" err="1">
                          <a:solidFill>
                            <a:schemeClr val="dk1"/>
                          </a:solidFill>
                          <a:sym typeface="Arial"/>
                        </a:rPr>
                        <a:t>política</a:t>
                      </a:r>
                      <a:r>
                        <a:rPr lang="en-GB" sz="1400" b="0" u="none" strike="noStrike" cap="none" dirty="0">
                          <a:solidFill>
                            <a:schemeClr val="dk1"/>
                          </a:solidFill>
                          <a:sym typeface="Arial"/>
                        </a:rPr>
                        <a:t> </a:t>
                      </a:r>
                      <a:r>
                        <a:rPr lang="en-GB" sz="1400" b="0" u="none" strike="noStrike" cap="none" dirty="0" err="1">
                          <a:solidFill>
                            <a:schemeClr val="dk1"/>
                          </a:solidFill>
                          <a:sym typeface="Arial"/>
                        </a:rPr>
                        <a:t>enfocada</a:t>
                      </a:r>
                      <a:r>
                        <a:rPr lang="en-GB" sz="1400" b="0" u="none" strike="noStrike" cap="none" dirty="0">
                          <a:solidFill>
                            <a:schemeClr val="dk1"/>
                          </a:solidFill>
                          <a:sym typeface="Arial"/>
                        </a:rPr>
                        <a:t> al sector </a:t>
                      </a:r>
                      <a:r>
                        <a:rPr lang="en-GB" sz="1400" b="0" u="none" strike="noStrike" cap="none" dirty="0" err="1">
                          <a:solidFill>
                            <a:schemeClr val="dk1"/>
                          </a:solidFill>
                          <a:sym typeface="Arial"/>
                        </a:rPr>
                        <a:t>ambiental</a:t>
                      </a:r>
                      <a:r>
                        <a:rPr lang="en-GB" sz="1400" b="0" u="none" strike="noStrike" cap="none" dirty="0">
                          <a:solidFill>
                            <a:schemeClr val="dk1"/>
                          </a:solidFill>
                          <a:sym typeface="Arial"/>
                        </a:rPr>
                        <a:t>, </a:t>
                      </a:r>
                      <a:r>
                        <a:rPr lang="en-GB" sz="1400" b="0" u="none" strike="noStrike" cap="none" dirty="0" err="1">
                          <a:solidFill>
                            <a:schemeClr val="dk1"/>
                          </a:solidFill>
                          <a:sym typeface="Arial"/>
                        </a:rPr>
                        <a:t>el</a:t>
                      </a:r>
                      <a:r>
                        <a:rPr lang="en-GB" sz="1400" b="0" u="none" strike="noStrike" cap="none" dirty="0">
                          <a:solidFill>
                            <a:schemeClr val="dk1"/>
                          </a:solidFill>
                          <a:sym typeface="Arial"/>
                        </a:rPr>
                        <a:t> </a:t>
                      </a:r>
                      <a:r>
                        <a:rPr lang="en-GB" sz="1400" b="0" u="none" strike="noStrike" cap="none" dirty="0" err="1">
                          <a:solidFill>
                            <a:schemeClr val="dk1"/>
                          </a:solidFill>
                          <a:sym typeface="Arial"/>
                        </a:rPr>
                        <a:t>mismo</a:t>
                      </a:r>
                      <a:r>
                        <a:rPr lang="en-GB" sz="1400" b="0" u="none" strike="noStrike" cap="none" dirty="0">
                          <a:solidFill>
                            <a:schemeClr val="dk1"/>
                          </a:solidFill>
                          <a:sym typeface="Arial"/>
                        </a:rPr>
                        <a:t> </a:t>
                      </a:r>
                      <a:r>
                        <a:rPr lang="en-GB" sz="1400" b="0" u="none" strike="noStrike" cap="none" dirty="0" err="1">
                          <a:solidFill>
                            <a:schemeClr val="dk1"/>
                          </a:solidFill>
                          <a:sym typeface="Arial"/>
                        </a:rPr>
                        <a:t>cumple</a:t>
                      </a:r>
                      <a:r>
                        <a:rPr lang="en-GB" sz="1400" b="0" u="none" strike="noStrike" cap="none" dirty="0">
                          <a:solidFill>
                            <a:schemeClr val="dk1"/>
                          </a:solidFill>
                          <a:sym typeface="Arial"/>
                        </a:rPr>
                        <a:t> </a:t>
                      </a:r>
                      <a:r>
                        <a:rPr lang="en-GB" sz="1400" b="0" u="none" strike="noStrike" cap="none" dirty="0" err="1">
                          <a:solidFill>
                            <a:schemeClr val="dk1"/>
                          </a:solidFill>
                          <a:sym typeface="Arial"/>
                        </a:rPr>
                        <a:t>funciones</a:t>
                      </a:r>
                      <a:r>
                        <a:rPr lang="en-GB" sz="1400" b="0" u="none" strike="noStrike" cap="none" dirty="0">
                          <a:solidFill>
                            <a:schemeClr val="dk1"/>
                          </a:solidFill>
                          <a:sym typeface="Arial"/>
                        </a:rPr>
                        <a:t> </a:t>
                      </a:r>
                      <a:r>
                        <a:rPr lang="en-GB" sz="1400" b="0" u="none" strike="noStrike" cap="none" dirty="0" err="1">
                          <a:solidFill>
                            <a:schemeClr val="dk1"/>
                          </a:solidFill>
                          <a:sym typeface="Arial"/>
                        </a:rPr>
                        <a:t>enmarcadas</a:t>
                      </a:r>
                      <a:r>
                        <a:rPr lang="en-GB" sz="1400" b="0" u="none" strike="noStrike" cap="none" dirty="0">
                          <a:solidFill>
                            <a:schemeClr val="dk1"/>
                          </a:solidFill>
                          <a:sym typeface="Arial"/>
                        </a:rPr>
                        <a:t> </a:t>
                      </a:r>
                      <a:r>
                        <a:rPr lang="en-GB" sz="1400" b="0" u="none" strike="noStrike" cap="none" dirty="0" err="1">
                          <a:solidFill>
                            <a:schemeClr val="dk1"/>
                          </a:solidFill>
                          <a:sym typeface="Arial"/>
                        </a:rPr>
                        <a:t>en</a:t>
                      </a:r>
                      <a:r>
                        <a:rPr lang="en-GB" sz="1400" b="0" u="none" strike="noStrike" cap="none" dirty="0">
                          <a:solidFill>
                            <a:schemeClr val="dk1"/>
                          </a:solidFill>
                          <a:sym typeface="Arial"/>
                        </a:rPr>
                        <a:t> la </a:t>
                      </a:r>
                      <a:r>
                        <a:rPr lang="en-GB" sz="1400" b="0" u="none" strike="noStrike" cap="none" dirty="0" err="1">
                          <a:solidFill>
                            <a:schemeClr val="dk1"/>
                          </a:solidFill>
                          <a:sym typeface="Arial"/>
                        </a:rPr>
                        <a:t>protección</a:t>
                      </a:r>
                      <a:r>
                        <a:rPr lang="en-GB" sz="1400" b="0" u="none" strike="noStrike" cap="none" dirty="0">
                          <a:solidFill>
                            <a:schemeClr val="dk1"/>
                          </a:solidFill>
                          <a:sym typeface="Arial"/>
                        </a:rPr>
                        <a:t> al medio </a:t>
                      </a:r>
                      <a:r>
                        <a:rPr lang="en-GB" sz="1400" b="0" u="none" strike="noStrike" cap="none" dirty="0" err="1">
                          <a:solidFill>
                            <a:schemeClr val="dk1"/>
                          </a:solidFill>
                          <a:sym typeface="Arial"/>
                        </a:rPr>
                        <a:t>ambiente</a:t>
                      </a:r>
                      <a:r>
                        <a:rPr lang="en-GB" sz="1400" b="0" u="none" strike="noStrike" cap="none" dirty="0">
                          <a:solidFill>
                            <a:schemeClr val="dk1"/>
                          </a:solidFill>
                          <a:sym typeface="Arial"/>
                        </a:rPr>
                        <a:t>, </a:t>
                      </a:r>
                      <a:r>
                        <a:rPr lang="en-GB" sz="1400" b="0" u="none" strike="noStrike" cap="none" dirty="0" err="1">
                          <a:solidFill>
                            <a:schemeClr val="dk1"/>
                          </a:solidFill>
                          <a:sym typeface="Arial"/>
                        </a:rPr>
                        <a:t>enfocando</a:t>
                      </a:r>
                      <a:r>
                        <a:rPr lang="en-GB" sz="1400" b="0" u="none" strike="noStrike" cap="none" dirty="0">
                          <a:solidFill>
                            <a:schemeClr val="dk1"/>
                          </a:solidFill>
                          <a:sym typeface="Arial"/>
                        </a:rPr>
                        <a:t> sus </a:t>
                      </a:r>
                      <a:r>
                        <a:rPr lang="en-GB" sz="1400" b="0" u="none" strike="noStrike" cap="none" dirty="0" err="1">
                          <a:solidFill>
                            <a:schemeClr val="dk1"/>
                          </a:solidFill>
                          <a:sym typeface="Arial"/>
                        </a:rPr>
                        <a:t>esfuerzos</a:t>
                      </a:r>
                      <a:r>
                        <a:rPr lang="en-GB" sz="1400" b="0" u="none" strike="noStrike" cap="none" dirty="0">
                          <a:solidFill>
                            <a:schemeClr val="dk1"/>
                          </a:solidFill>
                          <a:sym typeface="Arial"/>
                        </a:rPr>
                        <a:t> </a:t>
                      </a:r>
                      <a:r>
                        <a:rPr lang="en-GB" sz="1400" b="0" u="none" strike="noStrike" cap="none" dirty="0" err="1">
                          <a:solidFill>
                            <a:schemeClr val="dk1"/>
                          </a:solidFill>
                          <a:sym typeface="Arial"/>
                        </a:rPr>
                        <a:t>principalmente</a:t>
                      </a:r>
                      <a:r>
                        <a:rPr lang="en-GB" sz="1400" b="0" u="none" strike="noStrike" cap="none" dirty="0">
                          <a:solidFill>
                            <a:schemeClr val="dk1"/>
                          </a:solidFill>
                          <a:sym typeface="Arial"/>
                        </a:rPr>
                        <a:t> </a:t>
                      </a:r>
                      <a:r>
                        <a:rPr lang="en-GB" sz="1400" b="0" u="none" strike="noStrike" cap="none" dirty="0" err="1">
                          <a:solidFill>
                            <a:schemeClr val="dk1"/>
                          </a:solidFill>
                          <a:sym typeface="Arial"/>
                        </a:rPr>
                        <a:t>en</a:t>
                      </a:r>
                      <a:r>
                        <a:rPr lang="en-GB" sz="1400" b="0" u="none" strike="noStrike" cap="none" dirty="0">
                          <a:solidFill>
                            <a:schemeClr val="dk1"/>
                          </a:solidFill>
                          <a:sym typeface="Arial"/>
                        </a:rPr>
                        <a:t> </a:t>
                      </a:r>
                      <a:r>
                        <a:rPr lang="en-GB" sz="1400" b="0" u="none" strike="noStrike" cap="none" dirty="0" err="1">
                          <a:solidFill>
                            <a:schemeClr val="dk1"/>
                          </a:solidFill>
                          <a:sym typeface="Arial"/>
                        </a:rPr>
                        <a:t>materia</a:t>
                      </a:r>
                      <a:r>
                        <a:rPr lang="en-GB" sz="1400" b="0" u="none" strike="noStrike" cap="none" dirty="0">
                          <a:solidFill>
                            <a:schemeClr val="dk1"/>
                          </a:solidFill>
                          <a:sym typeface="Arial"/>
                        </a:rPr>
                        <a:t> de </a:t>
                      </a:r>
                      <a:r>
                        <a:rPr lang="en-GB" sz="1400" b="0" u="none" strike="noStrike" cap="none" dirty="0" err="1">
                          <a:solidFill>
                            <a:schemeClr val="dk1"/>
                          </a:solidFill>
                          <a:sym typeface="Arial"/>
                        </a:rPr>
                        <a:t>Educación</a:t>
                      </a:r>
                      <a:r>
                        <a:rPr lang="en-GB" sz="1400" b="0" u="none" strike="noStrike" cap="none" dirty="0">
                          <a:solidFill>
                            <a:schemeClr val="dk1"/>
                          </a:solidFill>
                          <a:sym typeface="Arial"/>
                        </a:rPr>
                        <a:t> Ambiental, </a:t>
                      </a:r>
                      <a:r>
                        <a:rPr lang="en-GB" sz="1400" b="0" u="none" strike="noStrike" cap="none" dirty="0" err="1">
                          <a:solidFill>
                            <a:schemeClr val="dk1"/>
                          </a:solidFill>
                          <a:sym typeface="Arial"/>
                        </a:rPr>
                        <a:t>actividad</a:t>
                      </a:r>
                      <a:r>
                        <a:rPr lang="en-GB" sz="1400" b="0" u="none" strike="noStrike" cap="none" dirty="0">
                          <a:solidFill>
                            <a:schemeClr val="dk1"/>
                          </a:solidFill>
                          <a:sym typeface="Arial"/>
                        </a:rPr>
                        <a:t> que se </a:t>
                      </a:r>
                      <a:r>
                        <a:rPr lang="en-GB" sz="1400" b="0" u="none" strike="noStrike" cap="none" dirty="0" err="1">
                          <a:solidFill>
                            <a:schemeClr val="dk1"/>
                          </a:solidFill>
                          <a:sym typeface="Arial"/>
                        </a:rPr>
                        <a:t>desarrolla</a:t>
                      </a:r>
                      <a:r>
                        <a:rPr lang="en-GB" sz="1400" b="0" u="none" strike="noStrike" cap="none" dirty="0">
                          <a:solidFill>
                            <a:schemeClr val="dk1"/>
                          </a:solidFill>
                          <a:sym typeface="Arial"/>
                        </a:rPr>
                        <a:t> de </a:t>
                      </a:r>
                      <a:r>
                        <a:rPr lang="en-GB" sz="1400" b="0" u="none" strike="noStrike" cap="none" dirty="0" err="1">
                          <a:solidFill>
                            <a:schemeClr val="dk1"/>
                          </a:solidFill>
                          <a:sym typeface="Arial"/>
                        </a:rPr>
                        <a:t>manera</a:t>
                      </a:r>
                      <a:r>
                        <a:rPr lang="en-GB" sz="1400" b="0" u="none" strike="noStrike" cap="none" dirty="0">
                          <a:solidFill>
                            <a:schemeClr val="dk1"/>
                          </a:solidFill>
                          <a:sym typeface="Arial"/>
                        </a:rPr>
                        <a:t> </a:t>
                      </a:r>
                      <a:r>
                        <a:rPr lang="en-GB" sz="1400" b="0" u="none" strike="noStrike" cap="none" dirty="0" err="1">
                          <a:solidFill>
                            <a:schemeClr val="dk1"/>
                          </a:solidFill>
                          <a:sym typeface="Arial"/>
                        </a:rPr>
                        <a:t>planificada</a:t>
                      </a:r>
                      <a:r>
                        <a:rPr lang="en-GB" sz="1400" b="0" u="none" strike="noStrike" cap="none" dirty="0">
                          <a:solidFill>
                            <a:schemeClr val="dk1"/>
                          </a:solidFill>
                          <a:sym typeface="Arial"/>
                        </a:rPr>
                        <a:t> y </a:t>
                      </a:r>
                      <a:r>
                        <a:rPr lang="en-GB" sz="1400" b="0" u="none" strike="noStrike" cap="none" dirty="0" err="1">
                          <a:solidFill>
                            <a:schemeClr val="dk1"/>
                          </a:solidFill>
                          <a:sym typeface="Arial"/>
                        </a:rPr>
                        <a:t>sistematizada</a:t>
                      </a:r>
                      <a:r>
                        <a:rPr lang="en-GB" sz="1400" b="0" u="none" strike="noStrike" cap="none" dirty="0">
                          <a:solidFill>
                            <a:schemeClr val="dk1"/>
                          </a:solidFill>
                          <a:sym typeface="Arial"/>
                        </a:rPr>
                        <a:t> con la </a:t>
                      </a:r>
                      <a:r>
                        <a:rPr lang="en-GB" sz="1400" b="0" u="none" strike="noStrike" cap="none" dirty="0" err="1">
                          <a:solidFill>
                            <a:schemeClr val="dk1"/>
                          </a:solidFill>
                          <a:sym typeface="Arial"/>
                        </a:rPr>
                        <a:t>visión</a:t>
                      </a:r>
                      <a:r>
                        <a:rPr lang="en-GB" sz="1400" b="0" u="none" strike="noStrike" cap="none" dirty="0">
                          <a:solidFill>
                            <a:schemeClr val="dk1"/>
                          </a:solidFill>
                          <a:sym typeface="Arial"/>
                        </a:rPr>
                        <a:t> de </a:t>
                      </a:r>
                      <a:r>
                        <a:rPr lang="en-GB" sz="1400" b="0" u="none" strike="noStrike" cap="none" dirty="0" err="1">
                          <a:solidFill>
                            <a:schemeClr val="dk1"/>
                          </a:solidFill>
                          <a:sym typeface="Arial"/>
                        </a:rPr>
                        <a:t>generar</a:t>
                      </a:r>
                      <a:r>
                        <a:rPr lang="en-GB" sz="1400" b="0" u="none" strike="noStrike" cap="none" dirty="0">
                          <a:solidFill>
                            <a:schemeClr val="dk1"/>
                          </a:solidFill>
                          <a:sym typeface="Arial"/>
                        </a:rPr>
                        <a:t> </a:t>
                      </a:r>
                      <a:r>
                        <a:rPr lang="en-GB" sz="1400" b="0" u="none" strike="noStrike" cap="none" dirty="0" err="1">
                          <a:solidFill>
                            <a:schemeClr val="dk1"/>
                          </a:solidFill>
                          <a:sym typeface="Arial"/>
                        </a:rPr>
                        <a:t>conciencia</a:t>
                      </a:r>
                      <a:r>
                        <a:rPr lang="en-GB" sz="1400" b="0" u="none" strike="noStrike" cap="none" dirty="0">
                          <a:solidFill>
                            <a:schemeClr val="dk1"/>
                          </a:solidFill>
                          <a:sym typeface="Arial"/>
                        </a:rPr>
                        <a:t>, </a:t>
                      </a:r>
                      <a:r>
                        <a:rPr lang="en-GB" sz="1400" b="0" u="none" strike="noStrike" cap="none" dirty="0" err="1">
                          <a:solidFill>
                            <a:schemeClr val="dk1"/>
                          </a:solidFill>
                          <a:sym typeface="Arial"/>
                        </a:rPr>
                        <a:t>valor</a:t>
                      </a:r>
                      <a:r>
                        <a:rPr lang="en-GB" sz="1400" b="0" u="none" strike="noStrike" cap="none" dirty="0">
                          <a:solidFill>
                            <a:schemeClr val="dk1"/>
                          </a:solidFill>
                          <a:sym typeface="Arial"/>
                        </a:rPr>
                        <a:t> que </a:t>
                      </a:r>
                      <a:r>
                        <a:rPr lang="en-GB" sz="1400" b="0" u="none" strike="noStrike" cap="none" dirty="0" err="1">
                          <a:solidFill>
                            <a:schemeClr val="dk1"/>
                          </a:solidFill>
                          <a:sym typeface="Arial"/>
                        </a:rPr>
                        <a:t>perdurará</a:t>
                      </a:r>
                      <a:r>
                        <a:rPr lang="en-GB" sz="1400" b="0" u="none" strike="noStrike" cap="none" dirty="0">
                          <a:solidFill>
                            <a:schemeClr val="dk1"/>
                          </a:solidFill>
                          <a:sym typeface="Arial"/>
                        </a:rPr>
                        <a:t> </a:t>
                      </a:r>
                      <a:r>
                        <a:rPr lang="en-GB" sz="1400" b="0" u="none" strike="noStrike" cap="none" dirty="0" err="1">
                          <a:solidFill>
                            <a:schemeClr val="dk1"/>
                          </a:solidFill>
                          <a:sym typeface="Arial"/>
                        </a:rPr>
                        <a:t>en</a:t>
                      </a:r>
                      <a:r>
                        <a:rPr lang="en-GB" sz="1400" b="0" u="none" strike="noStrike" cap="none" dirty="0">
                          <a:solidFill>
                            <a:schemeClr val="dk1"/>
                          </a:solidFill>
                          <a:sym typeface="Arial"/>
                        </a:rPr>
                        <a:t> </a:t>
                      </a:r>
                      <a:r>
                        <a:rPr lang="en-GB" sz="1400" b="0" u="none" strike="noStrike" cap="none" dirty="0" err="1">
                          <a:solidFill>
                            <a:schemeClr val="dk1"/>
                          </a:solidFill>
                          <a:sym typeface="Arial"/>
                        </a:rPr>
                        <a:t>el</a:t>
                      </a:r>
                      <a:r>
                        <a:rPr lang="en-GB" sz="1400" b="0" u="none" strike="noStrike" cap="none" dirty="0">
                          <a:solidFill>
                            <a:schemeClr val="dk1"/>
                          </a:solidFill>
                          <a:sym typeface="Arial"/>
                        </a:rPr>
                        <a:t> </a:t>
                      </a:r>
                      <a:r>
                        <a:rPr lang="en-GB" sz="1400" b="0" u="none" strike="noStrike" cap="none" dirty="0" err="1">
                          <a:solidFill>
                            <a:schemeClr val="dk1"/>
                          </a:solidFill>
                          <a:sym typeface="Arial"/>
                        </a:rPr>
                        <a:t>tiempo</a:t>
                      </a:r>
                      <a:r>
                        <a:rPr lang="en-GB" sz="1400" b="0" u="none" strike="noStrike" cap="none" dirty="0">
                          <a:solidFill>
                            <a:schemeClr val="dk1"/>
                          </a:solidFill>
                          <a:sym typeface="Arial"/>
                        </a:rPr>
                        <a:t> y </a:t>
                      </a:r>
                      <a:r>
                        <a:rPr lang="en-GB" sz="1400" b="0" u="none" strike="noStrike" cap="none" dirty="0" err="1">
                          <a:solidFill>
                            <a:schemeClr val="dk1"/>
                          </a:solidFill>
                          <a:sym typeface="Arial"/>
                        </a:rPr>
                        <a:t>nos</a:t>
                      </a:r>
                      <a:r>
                        <a:rPr lang="en-GB" sz="1400" b="0" u="none" strike="noStrike" cap="none" dirty="0">
                          <a:solidFill>
                            <a:schemeClr val="dk1"/>
                          </a:solidFill>
                          <a:sym typeface="Arial"/>
                        </a:rPr>
                        <a:t> </a:t>
                      </a:r>
                      <a:r>
                        <a:rPr lang="en-GB" sz="1400" b="0" u="none" strike="noStrike" cap="none" dirty="0" err="1">
                          <a:solidFill>
                            <a:schemeClr val="dk1"/>
                          </a:solidFill>
                          <a:sym typeface="Arial"/>
                        </a:rPr>
                        <a:t>acerca</a:t>
                      </a:r>
                      <a:r>
                        <a:rPr lang="en-GB" sz="1400" b="0" u="none" strike="noStrike" cap="none" dirty="0">
                          <a:solidFill>
                            <a:schemeClr val="dk1"/>
                          </a:solidFill>
                          <a:sym typeface="Arial"/>
                        </a:rPr>
                        <a:t> a ser una </a:t>
                      </a:r>
                      <a:r>
                        <a:rPr lang="en-GB" sz="1400" b="0" u="none" strike="noStrike" cap="none" dirty="0" err="1">
                          <a:solidFill>
                            <a:schemeClr val="dk1"/>
                          </a:solidFill>
                          <a:sym typeface="Arial"/>
                        </a:rPr>
                        <a:t>sociedad</a:t>
                      </a:r>
                      <a:r>
                        <a:rPr lang="en-GB" sz="1400" b="0" u="none" strike="noStrike" cap="none" dirty="0">
                          <a:solidFill>
                            <a:schemeClr val="dk1"/>
                          </a:solidFill>
                          <a:sym typeface="Arial"/>
                        </a:rPr>
                        <a:t> que </a:t>
                      </a:r>
                      <a:r>
                        <a:rPr lang="en-GB" sz="1400" b="0" u="none" strike="noStrike" cap="none" dirty="0" err="1">
                          <a:solidFill>
                            <a:schemeClr val="dk1"/>
                          </a:solidFill>
                          <a:sym typeface="Arial"/>
                        </a:rPr>
                        <a:t>tiene</a:t>
                      </a:r>
                      <a:r>
                        <a:rPr lang="en-GB" sz="1400" b="0" u="none" strike="noStrike" cap="none" dirty="0">
                          <a:solidFill>
                            <a:schemeClr val="dk1"/>
                          </a:solidFill>
                          <a:sym typeface="Arial"/>
                        </a:rPr>
                        <a:t> </a:t>
                      </a:r>
                      <a:r>
                        <a:rPr lang="en-GB" sz="1400" b="0" u="none" strike="noStrike" cap="none" dirty="0" err="1">
                          <a:solidFill>
                            <a:schemeClr val="dk1"/>
                          </a:solidFill>
                          <a:sym typeface="Arial"/>
                        </a:rPr>
                        <a:t>como</a:t>
                      </a:r>
                      <a:r>
                        <a:rPr lang="en-GB" sz="1400" b="0" u="none" strike="noStrike" cap="none" dirty="0">
                          <a:solidFill>
                            <a:schemeClr val="dk1"/>
                          </a:solidFill>
                          <a:sym typeface="Arial"/>
                        </a:rPr>
                        <a:t> principio fundamental, </a:t>
                      </a:r>
                      <a:r>
                        <a:rPr lang="en-GB" sz="1400" b="0" u="none" strike="noStrike" cap="none" dirty="0" err="1">
                          <a:solidFill>
                            <a:schemeClr val="dk1"/>
                          </a:solidFill>
                          <a:sym typeface="Arial"/>
                        </a:rPr>
                        <a:t>el</a:t>
                      </a:r>
                      <a:r>
                        <a:rPr lang="en-GB" sz="1400" b="0" u="none" strike="noStrike" cap="none" dirty="0">
                          <a:solidFill>
                            <a:schemeClr val="dk1"/>
                          </a:solidFill>
                          <a:sym typeface="Arial"/>
                        </a:rPr>
                        <a:t> </a:t>
                      </a:r>
                      <a:r>
                        <a:rPr lang="en-GB" sz="1400" b="0" u="none" strike="noStrike" cap="none" dirty="0" err="1">
                          <a:solidFill>
                            <a:schemeClr val="dk1"/>
                          </a:solidFill>
                          <a:sym typeface="Arial"/>
                        </a:rPr>
                        <a:t>cuidado</a:t>
                      </a:r>
                      <a:r>
                        <a:rPr lang="en-GB" sz="1400" b="0" u="none" strike="noStrike" cap="none" dirty="0">
                          <a:solidFill>
                            <a:schemeClr val="dk1"/>
                          </a:solidFill>
                          <a:sym typeface="Arial"/>
                        </a:rPr>
                        <a:t> y </a:t>
                      </a:r>
                      <a:r>
                        <a:rPr lang="en-GB" sz="1400" b="0" u="none" strike="noStrike" cap="none" dirty="0" err="1">
                          <a:solidFill>
                            <a:schemeClr val="dk1"/>
                          </a:solidFill>
                          <a:sym typeface="Arial"/>
                        </a:rPr>
                        <a:t>respeto</a:t>
                      </a:r>
                      <a:r>
                        <a:rPr lang="en-GB" sz="1400" b="0" u="none" strike="noStrike" cap="none" dirty="0">
                          <a:solidFill>
                            <a:schemeClr val="dk1"/>
                          </a:solidFill>
                          <a:sym typeface="Arial"/>
                        </a:rPr>
                        <a:t> por </a:t>
                      </a:r>
                      <a:r>
                        <a:rPr lang="en-GB" sz="1400" b="0" u="none" strike="noStrike" cap="none" dirty="0" err="1">
                          <a:solidFill>
                            <a:schemeClr val="dk1"/>
                          </a:solidFill>
                          <a:sym typeface="Arial"/>
                        </a:rPr>
                        <a:t>el</a:t>
                      </a:r>
                      <a:r>
                        <a:rPr lang="en-GB" sz="1400" b="0" u="none" strike="noStrike" cap="none" dirty="0">
                          <a:solidFill>
                            <a:schemeClr val="dk1"/>
                          </a:solidFill>
                          <a:sym typeface="Arial"/>
                        </a:rPr>
                        <a:t> Medio </a:t>
                      </a:r>
                      <a:r>
                        <a:rPr lang="en-GB" sz="1400" b="0" u="none" strike="noStrike" cap="none" dirty="0" err="1">
                          <a:solidFill>
                            <a:schemeClr val="dk1"/>
                          </a:solidFill>
                          <a:sym typeface="Arial"/>
                        </a:rPr>
                        <a:t>Ambiente</a:t>
                      </a:r>
                      <a:endParaRPr sz="1400" u="none" strike="noStrike" cap="none" dirty="0"/>
                    </a:p>
                  </a:txBody>
                  <a:tcPr marL="91450" marR="91450" marT="45725" marB="45725"/>
                </a:tc>
                <a:tc hMerge="1">
                  <a:txBody>
                    <a:bodyPr/>
                    <a:lstStyle/>
                    <a:p>
                      <a:endParaRPr lang="es-419"/>
                    </a:p>
                  </a:txBody>
                  <a:tcPr/>
                </a:tc>
                <a:extLst>
                  <a:ext uri="{0D108BD9-81ED-4DB2-BD59-A6C34878D82A}">
                    <a16:rowId xmlns:a16="http://schemas.microsoft.com/office/drawing/2014/main" val="10004"/>
                  </a:ext>
                </a:extLst>
              </a:tr>
            </a:tbl>
          </a:graphicData>
        </a:graphic>
      </p:graphicFrame>
    </p:spTree>
  </p:cSld>
  <p:clrMapOvr>
    <a:masterClrMapping/>
  </p:clrMapOvr>
  <p:transition spd="slow">
    <p:push/>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PROPUESTA DE INNOVACIÓN O SOLUCIÓN DE PROBLEMA </a:t>
            </a:r>
            <a:endParaRPr/>
          </a:p>
        </p:txBody>
      </p:sp>
      <p:sp>
        <p:nvSpPr>
          <p:cNvPr id="707" name="Google Shape;707;p1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42</a:t>
            </a:fld>
            <a:endParaRPr/>
          </a:p>
        </p:txBody>
      </p:sp>
      <p:graphicFrame>
        <p:nvGraphicFramePr>
          <p:cNvPr id="708" name="Google Shape;708;p14"/>
          <p:cNvGraphicFramePr/>
          <p:nvPr>
            <p:extLst>
              <p:ext uri="{D42A27DB-BD31-4B8C-83A1-F6EECF244321}">
                <p14:modId xmlns:p14="http://schemas.microsoft.com/office/powerpoint/2010/main" val="2144800299"/>
              </p:ext>
            </p:extLst>
          </p:nvPr>
        </p:nvGraphicFramePr>
        <p:xfrm>
          <a:off x="460654" y="1436100"/>
          <a:ext cx="7157350" cy="3200410"/>
        </p:xfrm>
        <a:graphic>
          <a:graphicData uri="http://schemas.openxmlformats.org/drawingml/2006/table">
            <a:tbl>
              <a:tblPr firstRow="1" bandRow="1">
                <a:tableStyleId>{5940675A-B579-460E-94D1-54222C63F5DA}</a:tableStyleId>
              </a:tblPr>
              <a:tblGrid>
                <a:gridCol w="7157350">
                  <a:extLst>
                    <a:ext uri="{9D8B030D-6E8A-4147-A177-3AD203B41FA5}">
                      <a16:colId xmlns:a16="http://schemas.microsoft.com/office/drawing/2014/main" val="20000"/>
                    </a:ext>
                  </a:extLst>
                </a:gridCol>
              </a:tblGrid>
              <a:tr h="1669975">
                <a:tc>
                  <a:txBody>
                    <a:bodyPr/>
                    <a:lstStyle/>
                    <a:p>
                      <a:pPr marL="0" marR="0" lvl="0" indent="0" algn="l" rtl="0">
                        <a:lnSpc>
                          <a:spcPct val="100000"/>
                        </a:lnSpc>
                        <a:spcBef>
                          <a:spcPts val="0"/>
                        </a:spcBef>
                        <a:spcAft>
                          <a:spcPts val="0"/>
                        </a:spcAft>
                        <a:buNone/>
                      </a:pPr>
                      <a:r>
                        <a:rPr lang="en-GB" sz="1200" b="0" u="none" strike="noStrike" cap="none" dirty="0">
                          <a:solidFill>
                            <a:schemeClr val="dk1"/>
                          </a:solidFill>
                          <a:sym typeface="Arial"/>
                        </a:rPr>
                        <a:t>2.- ¿</a:t>
                      </a:r>
                      <a:r>
                        <a:rPr lang="en-GB" sz="1200" b="0" u="none" strike="noStrike" cap="none" dirty="0" err="1">
                          <a:solidFill>
                            <a:schemeClr val="dk1"/>
                          </a:solidFill>
                          <a:sym typeface="Arial"/>
                        </a:rPr>
                        <a:t>Qué</a:t>
                      </a:r>
                      <a:r>
                        <a:rPr lang="en-GB" sz="1200" b="0" u="none" strike="noStrike" cap="none" dirty="0">
                          <a:solidFill>
                            <a:schemeClr val="dk1"/>
                          </a:solidFill>
                          <a:sym typeface="Arial"/>
                        </a:rPr>
                        <a:t> es </a:t>
                      </a:r>
                      <a:r>
                        <a:rPr lang="en-GB" sz="1200" b="0" u="none" strike="noStrike" cap="none" dirty="0" err="1">
                          <a:solidFill>
                            <a:schemeClr val="dk1"/>
                          </a:solidFill>
                          <a:sym typeface="Arial"/>
                        </a:rPr>
                        <a:t>el</a:t>
                      </a:r>
                      <a:r>
                        <a:rPr lang="en-GB" sz="1200" b="0" u="none" strike="noStrike" cap="none" dirty="0">
                          <a:solidFill>
                            <a:schemeClr val="dk1"/>
                          </a:solidFill>
                          <a:sym typeface="Arial"/>
                        </a:rPr>
                        <a:t> Centro de </a:t>
                      </a:r>
                      <a:r>
                        <a:rPr lang="en-GB" sz="1200" b="0" u="none" strike="noStrike" cap="none" dirty="0" err="1">
                          <a:solidFill>
                            <a:schemeClr val="dk1"/>
                          </a:solidFill>
                          <a:sym typeface="Arial"/>
                        </a:rPr>
                        <a:t>Atención</a:t>
                      </a:r>
                      <a:r>
                        <a:rPr lang="en-GB" sz="1200" b="0" u="none" strike="noStrike" cap="none" dirty="0">
                          <a:solidFill>
                            <a:schemeClr val="dk1"/>
                          </a:solidFill>
                          <a:sym typeface="Arial"/>
                        </a:rPr>
                        <a:t> y </a:t>
                      </a:r>
                      <a:r>
                        <a:rPr lang="en-GB" sz="1200" b="0" u="none" strike="noStrike" cap="none" dirty="0" err="1">
                          <a:solidFill>
                            <a:schemeClr val="dk1"/>
                          </a:solidFill>
                          <a:sym typeface="Arial"/>
                        </a:rPr>
                        <a:t>Derivación</a:t>
                      </a:r>
                      <a:r>
                        <a:rPr lang="en-GB" sz="1200" b="0" u="none" strike="noStrike" cap="none" dirty="0">
                          <a:solidFill>
                            <a:schemeClr val="dk1"/>
                          </a:solidFill>
                          <a:sym typeface="Arial"/>
                        </a:rPr>
                        <a:t>?</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a:solidFill>
                            <a:schemeClr val="dk1"/>
                          </a:solidFill>
                          <a:sym typeface="Arial"/>
                        </a:rPr>
                        <a:t>Es </a:t>
                      </a:r>
                      <a:r>
                        <a:rPr lang="en-GB" sz="1200" b="0" u="none" strike="noStrike" cap="none" dirty="0" err="1">
                          <a:solidFill>
                            <a:schemeClr val="dk1"/>
                          </a:solidFill>
                          <a:sym typeface="Arial"/>
                        </a:rPr>
                        <a:t>el</a:t>
                      </a:r>
                      <a:r>
                        <a:rPr lang="en-GB" sz="1200" b="0" u="none" strike="noStrike" cap="none" dirty="0">
                          <a:solidFill>
                            <a:schemeClr val="dk1"/>
                          </a:solidFill>
                          <a:sym typeface="Arial"/>
                        </a:rPr>
                        <a:t> </a:t>
                      </a:r>
                      <a:r>
                        <a:rPr lang="en-GB" sz="1200" b="0" u="none" strike="noStrike" cap="none" dirty="0" err="1">
                          <a:solidFill>
                            <a:schemeClr val="dk1"/>
                          </a:solidFill>
                          <a:sym typeface="Arial"/>
                        </a:rPr>
                        <a:t>programa</a:t>
                      </a:r>
                      <a:r>
                        <a:rPr lang="en-GB" sz="1200" b="0" u="none" strike="noStrike" cap="none" dirty="0">
                          <a:solidFill>
                            <a:schemeClr val="dk1"/>
                          </a:solidFill>
                          <a:sym typeface="Arial"/>
                        </a:rPr>
                        <a:t> medio </a:t>
                      </a:r>
                      <a:r>
                        <a:rPr lang="en-GB" sz="1200" b="0" u="none" strike="noStrike" cap="none" dirty="0" err="1">
                          <a:solidFill>
                            <a:schemeClr val="dk1"/>
                          </a:solidFill>
                          <a:sym typeface="Arial"/>
                        </a:rPr>
                        <a:t>ambiental</a:t>
                      </a:r>
                      <a:r>
                        <a:rPr lang="en-GB" sz="1200" b="0" u="none" strike="noStrike" cap="none" dirty="0">
                          <a:solidFill>
                            <a:schemeClr val="dk1"/>
                          </a:solidFill>
                          <a:sym typeface="Arial"/>
                        </a:rPr>
                        <a:t> que se </a:t>
                      </a:r>
                      <a:r>
                        <a:rPr lang="en-GB" sz="1200" b="0" u="none" strike="noStrike" cap="none" dirty="0" err="1">
                          <a:solidFill>
                            <a:schemeClr val="dk1"/>
                          </a:solidFill>
                          <a:sym typeface="Arial"/>
                        </a:rPr>
                        <a:t>encarga</a:t>
                      </a:r>
                      <a:r>
                        <a:rPr lang="en-GB" sz="1200" b="0" u="none" strike="noStrike" cap="none" dirty="0">
                          <a:solidFill>
                            <a:schemeClr val="dk1"/>
                          </a:solidFill>
                          <a:sym typeface="Arial"/>
                        </a:rPr>
                        <a:t> </a:t>
                      </a:r>
                      <a:r>
                        <a:rPr lang="en-GB" sz="1200" b="0" u="none" strike="noStrike" cap="none" dirty="0" err="1">
                          <a:solidFill>
                            <a:schemeClr val="dk1"/>
                          </a:solidFill>
                          <a:sym typeface="Arial"/>
                        </a:rPr>
                        <a:t>principalmente</a:t>
                      </a:r>
                      <a:r>
                        <a:rPr lang="en-GB" sz="1200" b="0" u="none" strike="noStrike" cap="none" dirty="0">
                          <a:solidFill>
                            <a:schemeClr val="dk1"/>
                          </a:solidFill>
                          <a:sym typeface="Arial"/>
                        </a:rPr>
                        <a:t> de </a:t>
                      </a:r>
                      <a:r>
                        <a:rPr lang="en-GB" sz="1200" b="0" u="none" strike="noStrike" cap="none" dirty="0" err="1">
                          <a:solidFill>
                            <a:schemeClr val="dk1"/>
                          </a:solidFill>
                          <a:sym typeface="Arial"/>
                        </a:rPr>
                        <a:t>realizar</a:t>
                      </a:r>
                      <a:r>
                        <a:rPr lang="en-GB" sz="1200" b="0" u="none" strike="noStrike" cap="none" dirty="0">
                          <a:solidFill>
                            <a:schemeClr val="dk1"/>
                          </a:solidFill>
                          <a:sym typeface="Arial"/>
                        </a:rPr>
                        <a:t> </a:t>
                      </a:r>
                      <a:r>
                        <a:rPr lang="en-GB" sz="1200" b="0" u="none" strike="noStrike" cap="none" dirty="0" err="1">
                          <a:solidFill>
                            <a:schemeClr val="dk1"/>
                          </a:solidFill>
                          <a:sym typeface="Arial"/>
                        </a:rPr>
                        <a:t>rescates</a:t>
                      </a:r>
                      <a:r>
                        <a:rPr lang="en-GB" sz="1200" b="0" u="none" strike="noStrike" cap="none" dirty="0">
                          <a:solidFill>
                            <a:schemeClr val="dk1"/>
                          </a:solidFill>
                          <a:sym typeface="Arial"/>
                        </a:rPr>
                        <a:t> a los </a:t>
                      </a:r>
                      <a:r>
                        <a:rPr lang="en-GB" sz="1200" b="0" u="none" strike="noStrike" cap="none" dirty="0" err="1">
                          <a:solidFill>
                            <a:schemeClr val="dk1"/>
                          </a:solidFill>
                          <a:sym typeface="Arial"/>
                        </a:rPr>
                        <a:t>animales</a:t>
                      </a:r>
                      <a:r>
                        <a:rPr lang="en-GB" sz="1200" b="0" u="none" strike="noStrike" cap="none" dirty="0">
                          <a:solidFill>
                            <a:schemeClr val="dk1"/>
                          </a:solidFill>
                          <a:sym typeface="Arial"/>
                        </a:rPr>
                        <a:t> </a:t>
                      </a:r>
                      <a:r>
                        <a:rPr lang="en-GB" sz="1200" b="0" u="none" strike="noStrike" cap="none" dirty="0" err="1">
                          <a:solidFill>
                            <a:schemeClr val="dk1"/>
                          </a:solidFill>
                          <a:sym typeface="Arial"/>
                        </a:rPr>
                        <a:t>silvestres</a:t>
                      </a:r>
                      <a:r>
                        <a:rPr lang="en-GB" sz="1200" b="0" u="none" strike="noStrike" cap="none" dirty="0">
                          <a:solidFill>
                            <a:schemeClr val="dk1"/>
                          </a:solidFill>
                          <a:sym typeface="Arial"/>
                        </a:rPr>
                        <a:t> y </a:t>
                      </a:r>
                      <a:r>
                        <a:rPr lang="en-GB" sz="1200" b="0" u="none" strike="noStrike" cap="none" dirty="0" err="1">
                          <a:solidFill>
                            <a:schemeClr val="dk1"/>
                          </a:solidFill>
                          <a:sym typeface="Arial"/>
                        </a:rPr>
                        <a:t>albergarlos</a:t>
                      </a:r>
                      <a:r>
                        <a:rPr lang="en-GB" sz="1200" b="0" u="none" strike="noStrike" cap="none" dirty="0">
                          <a:solidFill>
                            <a:schemeClr val="dk1"/>
                          </a:solidFill>
                          <a:sym typeface="Arial"/>
                        </a:rPr>
                        <a:t> </a:t>
                      </a:r>
                      <a:r>
                        <a:rPr lang="en-GB" sz="1200" b="0" u="none" strike="noStrike" cap="none" dirty="0" err="1">
                          <a:solidFill>
                            <a:schemeClr val="dk1"/>
                          </a:solidFill>
                          <a:sym typeface="Arial"/>
                        </a:rPr>
                        <a:t>en</a:t>
                      </a:r>
                      <a:r>
                        <a:rPr lang="en-GB" sz="1200" b="0" u="none" strike="noStrike" cap="none" dirty="0">
                          <a:solidFill>
                            <a:schemeClr val="dk1"/>
                          </a:solidFill>
                          <a:sym typeface="Arial"/>
                        </a:rPr>
                        <a:t> </a:t>
                      </a:r>
                      <a:r>
                        <a:rPr lang="en-GB" sz="1200" b="0" u="none" strike="noStrike" cap="none" dirty="0" err="1">
                          <a:solidFill>
                            <a:schemeClr val="dk1"/>
                          </a:solidFill>
                          <a:sym typeface="Arial"/>
                        </a:rPr>
                        <a:t>el</a:t>
                      </a:r>
                      <a:r>
                        <a:rPr lang="en-GB" sz="1200" b="0" u="none" strike="noStrike" cap="none" dirty="0">
                          <a:solidFill>
                            <a:schemeClr val="dk1"/>
                          </a:solidFill>
                          <a:sym typeface="Arial"/>
                        </a:rPr>
                        <a:t> </a:t>
                      </a:r>
                      <a:r>
                        <a:rPr lang="en-GB" sz="1200" b="0" u="none" strike="noStrike" cap="none" dirty="0" err="1">
                          <a:solidFill>
                            <a:schemeClr val="dk1"/>
                          </a:solidFill>
                          <a:sym typeface="Arial"/>
                        </a:rPr>
                        <a:t>refugio</a:t>
                      </a:r>
                      <a:r>
                        <a:rPr lang="en-GB" sz="1200" b="0" u="none" strike="noStrike" cap="none" dirty="0">
                          <a:solidFill>
                            <a:schemeClr val="dk1"/>
                          </a:solidFill>
                          <a:sym typeface="Arial"/>
                        </a:rPr>
                        <a:t>.</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a:solidFill>
                            <a:schemeClr val="dk1"/>
                          </a:solidFill>
                          <a:sym typeface="Arial"/>
                        </a:rPr>
                        <a:t>3.- ¿</a:t>
                      </a:r>
                      <a:r>
                        <a:rPr lang="en-GB" sz="1200" b="0" u="none" strike="noStrike" cap="none" dirty="0" err="1">
                          <a:solidFill>
                            <a:schemeClr val="dk1"/>
                          </a:solidFill>
                          <a:sym typeface="Arial"/>
                        </a:rPr>
                        <a:t>Dónde</a:t>
                      </a:r>
                      <a:r>
                        <a:rPr lang="en-GB" sz="1200" b="0" u="none" strike="noStrike" cap="none" dirty="0">
                          <a:solidFill>
                            <a:schemeClr val="dk1"/>
                          </a:solidFill>
                          <a:sym typeface="Arial"/>
                        </a:rPr>
                        <a:t> </a:t>
                      </a:r>
                      <a:r>
                        <a:rPr lang="en-GB" sz="1200" b="0" u="none" strike="noStrike" cap="none" dirty="0" err="1">
                          <a:solidFill>
                            <a:schemeClr val="dk1"/>
                          </a:solidFill>
                          <a:sym typeface="Arial"/>
                        </a:rPr>
                        <a:t>está</a:t>
                      </a:r>
                      <a:r>
                        <a:rPr lang="en-GB" sz="1200" b="0" u="none" strike="noStrike" cap="none" dirty="0">
                          <a:solidFill>
                            <a:schemeClr val="dk1"/>
                          </a:solidFill>
                          <a:sym typeface="Arial"/>
                        </a:rPr>
                        <a:t> </a:t>
                      </a:r>
                      <a:r>
                        <a:rPr lang="en-GB" sz="1200" b="0" u="none" strike="noStrike" cap="none" dirty="0" err="1">
                          <a:solidFill>
                            <a:schemeClr val="dk1"/>
                          </a:solidFill>
                          <a:sym typeface="Arial"/>
                        </a:rPr>
                        <a:t>ubicada</a:t>
                      </a:r>
                      <a:r>
                        <a:rPr lang="en-GB" sz="1200" b="0" u="none" strike="noStrike" cap="none" dirty="0">
                          <a:solidFill>
                            <a:schemeClr val="dk1"/>
                          </a:solidFill>
                          <a:sym typeface="Arial"/>
                        </a:rPr>
                        <a:t>?</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err="1">
                          <a:solidFill>
                            <a:schemeClr val="dk1"/>
                          </a:solidFill>
                          <a:sym typeface="Arial"/>
                        </a:rPr>
                        <a:t>Está</a:t>
                      </a:r>
                      <a:r>
                        <a:rPr lang="en-GB" sz="1200" b="0" u="none" strike="noStrike" cap="none" dirty="0">
                          <a:solidFill>
                            <a:schemeClr val="dk1"/>
                          </a:solidFill>
                          <a:sym typeface="Arial"/>
                        </a:rPr>
                        <a:t> </a:t>
                      </a:r>
                      <a:r>
                        <a:rPr lang="en-GB" sz="1200" b="0" u="none" strike="noStrike" cap="none" dirty="0" err="1">
                          <a:solidFill>
                            <a:schemeClr val="dk1"/>
                          </a:solidFill>
                          <a:sym typeface="Arial"/>
                        </a:rPr>
                        <a:t>ubicado</a:t>
                      </a:r>
                      <a:r>
                        <a:rPr lang="en-GB" sz="1200" b="0" u="none" strike="noStrike" cap="none" dirty="0">
                          <a:solidFill>
                            <a:schemeClr val="dk1"/>
                          </a:solidFill>
                          <a:sym typeface="Arial"/>
                        </a:rPr>
                        <a:t> </a:t>
                      </a:r>
                      <a:r>
                        <a:rPr lang="en-GB" sz="1200" b="0" u="none" strike="noStrike" cap="none" dirty="0" err="1">
                          <a:solidFill>
                            <a:schemeClr val="dk1"/>
                          </a:solidFill>
                          <a:sym typeface="Arial"/>
                        </a:rPr>
                        <a:t>en</a:t>
                      </a:r>
                      <a:r>
                        <a:rPr lang="en-GB" sz="1200" b="0" u="none" strike="noStrike" cap="none" dirty="0">
                          <a:solidFill>
                            <a:schemeClr val="dk1"/>
                          </a:solidFill>
                          <a:sym typeface="Arial"/>
                        </a:rPr>
                        <a:t> </a:t>
                      </a:r>
                      <a:r>
                        <a:rPr lang="en-GB" sz="1200" b="0" u="none" strike="noStrike" cap="none" dirty="0" err="1">
                          <a:solidFill>
                            <a:schemeClr val="dk1"/>
                          </a:solidFill>
                          <a:sym typeface="Arial"/>
                        </a:rPr>
                        <a:t>el</a:t>
                      </a:r>
                      <a:r>
                        <a:rPr lang="en-GB" sz="1200" b="0" u="none" strike="noStrike" cap="none" dirty="0">
                          <a:solidFill>
                            <a:schemeClr val="dk1"/>
                          </a:solidFill>
                          <a:sym typeface="Arial"/>
                        </a:rPr>
                        <a:t> 3er </a:t>
                      </a:r>
                      <a:r>
                        <a:rPr lang="en-GB" sz="1200" b="0" u="none" strike="noStrike" cap="none" dirty="0" err="1">
                          <a:solidFill>
                            <a:schemeClr val="dk1"/>
                          </a:solidFill>
                          <a:sym typeface="Arial"/>
                        </a:rPr>
                        <a:t>anillo</a:t>
                      </a:r>
                      <a:r>
                        <a:rPr lang="en-GB" sz="1200" b="0" u="none" strike="noStrike" cap="none" dirty="0">
                          <a:solidFill>
                            <a:schemeClr val="dk1"/>
                          </a:solidFill>
                          <a:sym typeface="Arial"/>
                        </a:rPr>
                        <a:t> de la </a:t>
                      </a:r>
                      <a:r>
                        <a:rPr lang="en-GB" sz="1200" b="0" u="none" strike="noStrike" cap="none" dirty="0" err="1">
                          <a:solidFill>
                            <a:schemeClr val="dk1"/>
                          </a:solidFill>
                          <a:sym typeface="Arial"/>
                        </a:rPr>
                        <a:t>avenida</a:t>
                      </a:r>
                      <a:r>
                        <a:rPr lang="en-GB" sz="1200" b="0" u="none" strike="noStrike" cap="none" dirty="0">
                          <a:solidFill>
                            <a:schemeClr val="dk1"/>
                          </a:solidFill>
                          <a:sym typeface="Arial"/>
                        </a:rPr>
                        <a:t> Francisco Mora</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a:solidFill>
                            <a:schemeClr val="dk1"/>
                          </a:solidFill>
                          <a:sym typeface="Arial"/>
                        </a:rPr>
                        <a:t>4.- ¿</a:t>
                      </a:r>
                      <a:r>
                        <a:rPr lang="en-GB" sz="1200" b="0" u="none" strike="noStrike" cap="none" dirty="0" err="1">
                          <a:solidFill>
                            <a:schemeClr val="dk1"/>
                          </a:solidFill>
                          <a:sym typeface="Arial"/>
                        </a:rPr>
                        <a:t>Cuándo</a:t>
                      </a:r>
                      <a:r>
                        <a:rPr lang="en-GB" sz="1200" b="0" u="none" strike="noStrike" cap="none" dirty="0">
                          <a:solidFill>
                            <a:schemeClr val="dk1"/>
                          </a:solidFill>
                          <a:sym typeface="Arial"/>
                        </a:rPr>
                        <a:t> </a:t>
                      </a:r>
                      <a:r>
                        <a:rPr lang="en-GB" sz="1200" b="0" u="none" strike="noStrike" cap="none" dirty="0" err="1">
                          <a:solidFill>
                            <a:schemeClr val="dk1"/>
                          </a:solidFill>
                          <a:sym typeface="Arial"/>
                        </a:rPr>
                        <a:t>fue</a:t>
                      </a:r>
                      <a:r>
                        <a:rPr lang="en-GB" sz="1200" b="0" u="none" strike="noStrike" cap="none" dirty="0">
                          <a:solidFill>
                            <a:schemeClr val="dk1"/>
                          </a:solidFill>
                          <a:sym typeface="Arial"/>
                        </a:rPr>
                        <a:t> </a:t>
                      </a:r>
                      <a:r>
                        <a:rPr lang="en-GB" sz="1200" b="0" u="none" strike="noStrike" cap="none" dirty="0" err="1">
                          <a:solidFill>
                            <a:schemeClr val="dk1"/>
                          </a:solidFill>
                          <a:sym typeface="Arial"/>
                        </a:rPr>
                        <a:t>fundado</a:t>
                      </a:r>
                      <a:r>
                        <a:rPr lang="en-GB" sz="1200" b="0" u="none" strike="noStrike" cap="none" dirty="0">
                          <a:solidFill>
                            <a:schemeClr val="dk1"/>
                          </a:solidFill>
                          <a:sym typeface="Arial"/>
                        </a:rPr>
                        <a:t>?</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err="1">
                          <a:solidFill>
                            <a:schemeClr val="dk1"/>
                          </a:solidFill>
                          <a:sym typeface="Arial"/>
                        </a:rPr>
                        <a:t>Fue</a:t>
                      </a:r>
                      <a:r>
                        <a:rPr lang="en-GB" sz="1200" b="0" u="none" strike="noStrike" cap="none" dirty="0">
                          <a:solidFill>
                            <a:schemeClr val="dk1"/>
                          </a:solidFill>
                          <a:sym typeface="Arial"/>
                        </a:rPr>
                        <a:t> </a:t>
                      </a:r>
                      <a:r>
                        <a:rPr lang="en-GB" sz="1200" b="0" u="none" strike="noStrike" cap="none" dirty="0" err="1">
                          <a:solidFill>
                            <a:schemeClr val="dk1"/>
                          </a:solidFill>
                          <a:sym typeface="Arial"/>
                        </a:rPr>
                        <a:t>fundado</a:t>
                      </a:r>
                      <a:r>
                        <a:rPr lang="en-GB" sz="1200" b="0" u="none" strike="noStrike" cap="none" dirty="0">
                          <a:solidFill>
                            <a:schemeClr val="dk1"/>
                          </a:solidFill>
                          <a:sym typeface="Arial"/>
                        </a:rPr>
                        <a:t> </a:t>
                      </a:r>
                      <a:r>
                        <a:rPr lang="en-GB" sz="1200" b="0" u="none" strike="noStrike" cap="none" dirty="0" err="1">
                          <a:solidFill>
                            <a:schemeClr val="dk1"/>
                          </a:solidFill>
                          <a:sym typeface="Arial"/>
                        </a:rPr>
                        <a:t>el</a:t>
                      </a:r>
                      <a:r>
                        <a:rPr lang="en-GB" sz="1200" b="0" u="none" strike="noStrike" cap="none" dirty="0">
                          <a:solidFill>
                            <a:schemeClr val="dk1"/>
                          </a:solidFill>
                          <a:sym typeface="Arial"/>
                        </a:rPr>
                        <a:t> 11 de mayo del 2016</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a:solidFill>
                            <a:schemeClr val="dk1"/>
                          </a:solidFill>
                          <a:sym typeface="Arial"/>
                        </a:rPr>
                        <a:t>5.- ¿</a:t>
                      </a:r>
                      <a:r>
                        <a:rPr lang="en-GB" sz="1200" b="0" u="none" strike="noStrike" cap="none" dirty="0" err="1">
                          <a:solidFill>
                            <a:schemeClr val="dk1"/>
                          </a:solidFill>
                          <a:sym typeface="Arial"/>
                        </a:rPr>
                        <a:t>Cuál</a:t>
                      </a:r>
                      <a:r>
                        <a:rPr lang="en-GB" sz="1200" b="0" u="none" strike="noStrike" cap="none" dirty="0">
                          <a:solidFill>
                            <a:schemeClr val="dk1"/>
                          </a:solidFill>
                          <a:sym typeface="Arial"/>
                        </a:rPr>
                        <a:t> es la </a:t>
                      </a:r>
                      <a:r>
                        <a:rPr lang="en-GB" sz="1200" b="0" u="none" strike="noStrike" cap="none" dirty="0" err="1">
                          <a:solidFill>
                            <a:schemeClr val="dk1"/>
                          </a:solidFill>
                          <a:sym typeface="Arial"/>
                        </a:rPr>
                        <a:t>misión</a:t>
                      </a:r>
                      <a:r>
                        <a:rPr lang="en-GB" sz="1200" b="0" u="none" strike="noStrike" cap="none" dirty="0">
                          <a:solidFill>
                            <a:schemeClr val="dk1"/>
                          </a:solidFill>
                          <a:sym typeface="Arial"/>
                        </a:rPr>
                        <a:t> y </a:t>
                      </a:r>
                      <a:r>
                        <a:rPr lang="en-GB" sz="1200" b="0" u="none" strike="noStrike" cap="none" dirty="0" err="1">
                          <a:solidFill>
                            <a:schemeClr val="dk1"/>
                          </a:solidFill>
                          <a:sym typeface="Arial"/>
                        </a:rPr>
                        <a:t>visión</a:t>
                      </a:r>
                      <a:r>
                        <a:rPr lang="en-GB" sz="1200" b="0" u="none" strike="noStrike" cap="none" dirty="0">
                          <a:solidFill>
                            <a:schemeClr val="dk1"/>
                          </a:solidFill>
                          <a:sym typeface="Arial"/>
                        </a:rPr>
                        <a:t>?</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err="1">
                          <a:solidFill>
                            <a:schemeClr val="dk1"/>
                          </a:solidFill>
                          <a:sym typeface="Arial"/>
                        </a:rPr>
                        <a:t>Mejorar</a:t>
                      </a:r>
                      <a:r>
                        <a:rPr lang="en-GB" sz="1200" b="0" u="none" strike="noStrike" cap="none" dirty="0">
                          <a:solidFill>
                            <a:schemeClr val="dk1"/>
                          </a:solidFill>
                          <a:sym typeface="Arial"/>
                        </a:rPr>
                        <a:t> </a:t>
                      </a:r>
                      <a:r>
                        <a:rPr lang="en-GB" sz="1200" b="0" u="none" strike="noStrike" cap="none" dirty="0" err="1">
                          <a:solidFill>
                            <a:schemeClr val="dk1"/>
                          </a:solidFill>
                          <a:sym typeface="Arial"/>
                        </a:rPr>
                        <a:t>el</a:t>
                      </a:r>
                      <a:r>
                        <a:rPr lang="en-GB" sz="1200" b="0" u="none" strike="noStrike" cap="none" dirty="0">
                          <a:solidFill>
                            <a:schemeClr val="dk1"/>
                          </a:solidFill>
                          <a:sym typeface="Arial"/>
                        </a:rPr>
                        <a:t> </a:t>
                      </a:r>
                      <a:r>
                        <a:rPr lang="en-GB" sz="1200" b="0" u="none" strike="noStrike" cap="none" dirty="0" err="1">
                          <a:solidFill>
                            <a:schemeClr val="dk1"/>
                          </a:solidFill>
                          <a:sym typeface="Arial"/>
                        </a:rPr>
                        <a:t>bienestar</a:t>
                      </a:r>
                      <a:r>
                        <a:rPr lang="en-GB" sz="1200" b="0" u="none" strike="noStrike" cap="none" dirty="0">
                          <a:solidFill>
                            <a:schemeClr val="dk1"/>
                          </a:solidFill>
                          <a:sym typeface="Arial"/>
                        </a:rPr>
                        <a:t> de los </a:t>
                      </a:r>
                      <a:r>
                        <a:rPr lang="en-GB" sz="1200" b="0" u="none" strike="noStrike" cap="none" dirty="0" err="1">
                          <a:solidFill>
                            <a:schemeClr val="dk1"/>
                          </a:solidFill>
                          <a:sym typeface="Arial"/>
                        </a:rPr>
                        <a:t>animales</a:t>
                      </a:r>
                      <a:r>
                        <a:rPr lang="en-GB" sz="1200" b="0" u="none" strike="noStrike" cap="none" dirty="0">
                          <a:solidFill>
                            <a:schemeClr val="dk1"/>
                          </a:solidFill>
                          <a:sym typeface="Arial"/>
                        </a:rPr>
                        <a:t>, y </a:t>
                      </a:r>
                      <a:r>
                        <a:rPr lang="en-GB" sz="1200" b="0" u="none" strike="noStrike" cap="none" dirty="0" err="1">
                          <a:solidFill>
                            <a:schemeClr val="dk1"/>
                          </a:solidFill>
                          <a:sym typeface="Arial"/>
                        </a:rPr>
                        <a:t>acabar</a:t>
                      </a:r>
                      <a:r>
                        <a:rPr lang="en-GB" sz="1200" b="0" u="none" strike="noStrike" cap="none" dirty="0">
                          <a:solidFill>
                            <a:schemeClr val="dk1"/>
                          </a:solidFill>
                          <a:sym typeface="Arial"/>
                        </a:rPr>
                        <a:t> con la </a:t>
                      </a:r>
                      <a:r>
                        <a:rPr lang="en-GB" sz="1200" b="0" u="none" strike="noStrike" cap="none" dirty="0" err="1">
                          <a:solidFill>
                            <a:schemeClr val="dk1"/>
                          </a:solidFill>
                          <a:sym typeface="Arial"/>
                        </a:rPr>
                        <a:t>crueldad</a:t>
                      </a:r>
                      <a:r>
                        <a:rPr lang="en-GB" sz="1200" b="0" u="none" strike="noStrike" cap="none" dirty="0">
                          <a:solidFill>
                            <a:schemeClr val="dk1"/>
                          </a:solidFill>
                          <a:sym typeface="Arial"/>
                        </a:rPr>
                        <a:t> y la </a:t>
                      </a:r>
                      <a:r>
                        <a:rPr lang="en-GB" sz="1200" b="0" u="none" strike="noStrike" cap="none" dirty="0" err="1">
                          <a:solidFill>
                            <a:schemeClr val="dk1"/>
                          </a:solidFill>
                          <a:sym typeface="Arial"/>
                        </a:rPr>
                        <a:t>negligencia</a:t>
                      </a:r>
                      <a:r>
                        <a:rPr lang="en-GB" sz="1200" b="0" u="none" strike="noStrike" cap="none" dirty="0">
                          <a:solidFill>
                            <a:schemeClr val="dk1"/>
                          </a:solidFill>
                          <a:sym typeface="Arial"/>
                        </a:rPr>
                        <a:t> </a:t>
                      </a:r>
                      <a:r>
                        <a:rPr lang="en-GB" sz="1200" b="0" u="none" strike="noStrike" cap="none" dirty="0" err="1">
                          <a:solidFill>
                            <a:schemeClr val="dk1"/>
                          </a:solidFill>
                          <a:sym typeface="Arial"/>
                        </a:rPr>
                        <a:t>hacia</a:t>
                      </a:r>
                      <a:r>
                        <a:rPr lang="en-GB" sz="1200" b="0" u="none" strike="noStrike" cap="none" dirty="0">
                          <a:solidFill>
                            <a:schemeClr val="dk1"/>
                          </a:solidFill>
                          <a:sym typeface="Arial"/>
                        </a:rPr>
                        <a:t> </a:t>
                      </a:r>
                      <a:r>
                        <a:rPr lang="en-GB" sz="1200" b="0" u="none" strike="noStrike" cap="none" dirty="0" err="1">
                          <a:solidFill>
                            <a:schemeClr val="dk1"/>
                          </a:solidFill>
                          <a:sym typeface="Arial"/>
                        </a:rPr>
                        <a:t>ellos</a:t>
                      </a:r>
                      <a:r>
                        <a:rPr lang="en-GB" sz="1200" b="0" u="none" strike="noStrike" cap="none" dirty="0">
                          <a:solidFill>
                            <a:schemeClr val="dk1"/>
                          </a:solidFill>
                          <a:sym typeface="Arial"/>
                        </a:rPr>
                        <a:t>, con la </a:t>
                      </a:r>
                      <a:r>
                        <a:rPr lang="en-GB" sz="1200" b="0" u="none" strike="noStrike" cap="none" dirty="0" err="1">
                          <a:solidFill>
                            <a:schemeClr val="dk1"/>
                          </a:solidFill>
                          <a:sym typeface="Arial"/>
                        </a:rPr>
                        <a:t>cría</a:t>
                      </a:r>
                      <a:r>
                        <a:rPr lang="en-GB" sz="1200" b="0" u="none" strike="noStrike" cap="none" dirty="0">
                          <a:solidFill>
                            <a:schemeClr val="dk1"/>
                          </a:solidFill>
                          <a:sym typeface="Arial"/>
                        </a:rPr>
                        <a:t> </a:t>
                      </a:r>
                      <a:r>
                        <a:rPr lang="en-GB" sz="1200" b="0" u="none" strike="noStrike" cap="none" dirty="0" err="1">
                          <a:solidFill>
                            <a:schemeClr val="dk1"/>
                          </a:solidFill>
                          <a:sym typeface="Arial"/>
                        </a:rPr>
                        <a:t>descontrolada</a:t>
                      </a:r>
                      <a:r>
                        <a:rPr lang="en-GB" sz="1200" b="0" u="none" strike="noStrike" cap="none" dirty="0">
                          <a:solidFill>
                            <a:schemeClr val="dk1"/>
                          </a:solidFill>
                          <a:sym typeface="Arial"/>
                        </a:rPr>
                        <a:t> y </a:t>
                      </a:r>
                      <a:r>
                        <a:rPr lang="en-GB" sz="1200" b="0" u="none" strike="noStrike" cap="none" dirty="0" err="1">
                          <a:solidFill>
                            <a:schemeClr val="dk1"/>
                          </a:solidFill>
                          <a:sym typeface="Arial"/>
                        </a:rPr>
                        <a:t>el</a:t>
                      </a:r>
                      <a:r>
                        <a:rPr lang="en-GB" sz="1200" b="0" u="none" strike="noStrike" cap="none" dirty="0">
                          <a:solidFill>
                            <a:schemeClr val="dk1"/>
                          </a:solidFill>
                          <a:sym typeface="Arial"/>
                        </a:rPr>
                        <a:t> </a:t>
                      </a:r>
                      <a:r>
                        <a:rPr lang="en-GB" sz="1200" b="0" u="none" strike="noStrike" cap="none" dirty="0" err="1">
                          <a:solidFill>
                            <a:schemeClr val="dk1"/>
                          </a:solidFill>
                          <a:sym typeface="Arial"/>
                        </a:rPr>
                        <a:t>abandono</a:t>
                      </a:r>
                      <a:r>
                        <a:rPr lang="en-GB" sz="1200" b="0" u="none" strike="noStrike" cap="none" dirty="0">
                          <a:solidFill>
                            <a:schemeClr val="dk1"/>
                          </a:solidFill>
                          <a:sym typeface="Arial"/>
                        </a:rPr>
                        <a:t> de los </a:t>
                      </a:r>
                      <a:r>
                        <a:rPr lang="en-GB" sz="1200" b="0" u="none" strike="noStrike" cap="none" dirty="0" err="1">
                          <a:solidFill>
                            <a:schemeClr val="dk1"/>
                          </a:solidFill>
                          <a:sym typeface="Arial"/>
                        </a:rPr>
                        <a:t>mismos</a:t>
                      </a:r>
                      <a:r>
                        <a:rPr lang="en-GB" sz="1200" b="0" u="none" strike="noStrike" cap="none" dirty="0">
                          <a:solidFill>
                            <a:schemeClr val="dk1"/>
                          </a:solidFill>
                          <a:sym typeface="Arial"/>
                        </a:rPr>
                        <a:t> a </a:t>
                      </a:r>
                      <a:r>
                        <a:rPr lang="en-GB" sz="1200" b="0" u="none" strike="noStrike" cap="none" dirty="0" err="1">
                          <a:solidFill>
                            <a:schemeClr val="dk1"/>
                          </a:solidFill>
                          <a:sym typeface="Arial"/>
                        </a:rPr>
                        <a:t>través</a:t>
                      </a:r>
                      <a:r>
                        <a:rPr lang="en-GB" sz="1200" b="0" u="none" strike="noStrike" cap="none" dirty="0">
                          <a:solidFill>
                            <a:schemeClr val="dk1"/>
                          </a:solidFill>
                          <a:sym typeface="Arial"/>
                        </a:rPr>
                        <a:t> de </a:t>
                      </a:r>
                      <a:r>
                        <a:rPr lang="en-GB" sz="1200" b="0" u="none" strike="noStrike" cap="none" dirty="0" err="1">
                          <a:solidFill>
                            <a:schemeClr val="dk1"/>
                          </a:solidFill>
                          <a:sym typeface="Arial"/>
                        </a:rPr>
                        <a:t>rescates</a:t>
                      </a:r>
                      <a:r>
                        <a:rPr lang="en-GB" sz="1200" b="0" u="none" strike="noStrike" cap="none" dirty="0">
                          <a:solidFill>
                            <a:schemeClr val="dk1"/>
                          </a:solidFill>
                          <a:sym typeface="Arial"/>
                        </a:rPr>
                        <a:t>, </a:t>
                      </a:r>
                      <a:r>
                        <a:rPr lang="en-GB" sz="1200" b="0" u="none" strike="noStrike" cap="none" dirty="0" err="1">
                          <a:solidFill>
                            <a:schemeClr val="dk1"/>
                          </a:solidFill>
                          <a:sym typeface="Arial"/>
                        </a:rPr>
                        <a:t>rehabilitación</a:t>
                      </a:r>
                      <a:r>
                        <a:rPr lang="en-GB" sz="1200" b="0" u="none" strike="noStrike" cap="none" dirty="0">
                          <a:solidFill>
                            <a:schemeClr val="dk1"/>
                          </a:solidFill>
                          <a:sym typeface="Arial"/>
                        </a:rPr>
                        <a:t> y </a:t>
                      </a:r>
                      <a:r>
                        <a:rPr lang="en-GB" sz="1200" b="0" u="none" strike="noStrike" cap="none" dirty="0" err="1">
                          <a:solidFill>
                            <a:schemeClr val="dk1"/>
                          </a:solidFill>
                          <a:sym typeface="Arial"/>
                        </a:rPr>
                        <a:t>tratamiento</a:t>
                      </a:r>
                      <a:r>
                        <a:rPr lang="en-GB" sz="1200" b="0" u="none" strike="noStrike" cap="none" dirty="0">
                          <a:solidFill>
                            <a:schemeClr val="dk1"/>
                          </a:solidFill>
                          <a:sym typeface="Arial"/>
                        </a:rPr>
                        <a:t> </a:t>
                      </a:r>
                      <a:r>
                        <a:rPr lang="en-GB" sz="1200" b="0" u="none" strike="noStrike" cap="none" dirty="0" err="1">
                          <a:solidFill>
                            <a:schemeClr val="dk1"/>
                          </a:solidFill>
                          <a:sym typeface="Arial"/>
                        </a:rPr>
                        <a:t>veterinario</a:t>
                      </a:r>
                      <a:r>
                        <a:rPr lang="en-GB" sz="1200" b="0" u="none" strike="noStrike" cap="none" dirty="0">
                          <a:solidFill>
                            <a:schemeClr val="dk1"/>
                          </a:solidFill>
                          <a:sym typeface="Arial"/>
                        </a:rPr>
                        <a:t>.</a:t>
                      </a:r>
                      <a:endParaRPr dirty="0"/>
                    </a:p>
                    <a:p>
                      <a:pPr marL="0" marR="0" lvl="0" indent="0" algn="l" rtl="0">
                        <a:lnSpc>
                          <a:spcPct val="100000"/>
                        </a:lnSpc>
                        <a:spcBef>
                          <a:spcPts val="0"/>
                        </a:spcBef>
                        <a:spcAft>
                          <a:spcPts val="0"/>
                        </a:spcAft>
                        <a:buNone/>
                      </a:pPr>
                      <a:r>
                        <a:rPr lang="en-GB" sz="1200" b="0" u="none" strike="noStrike" cap="none" dirty="0">
                          <a:solidFill>
                            <a:schemeClr val="dk1"/>
                          </a:solidFill>
                          <a:sym typeface="Arial"/>
                        </a:rPr>
                        <a:t>6.- ¿</a:t>
                      </a:r>
                      <a:r>
                        <a:rPr lang="en-GB" sz="1200" b="0" u="none" strike="noStrike" cap="none" dirty="0" err="1">
                          <a:solidFill>
                            <a:schemeClr val="dk1"/>
                          </a:solidFill>
                          <a:sym typeface="Arial"/>
                        </a:rPr>
                        <a:t>Cuáles</a:t>
                      </a:r>
                      <a:r>
                        <a:rPr lang="en-GB" sz="1200" b="0" u="none" strike="noStrike" cap="none" dirty="0">
                          <a:solidFill>
                            <a:schemeClr val="dk1"/>
                          </a:solidFill>
                          <a:sym typeface="Arial"/>
                        </a:rPr>
                        <a:t> son los </a:t>
                      </a:r>
                      <a:r>
                        <a:rPr lang="en-GB" sz="1200" b="0" u="none" strike="noStrike" cap="none" dirty="0" err="1">
                          <a:solidFill>
                            <a:schemeClr val="dk1"/>
                          </a:solidFill>
                          <a:sym typeface="Arial"/>
                        </a:rPr>
                        <a:t>objetivos</a:t>
                      </a:r>
                      <a:r>
                        <a:rPr lang="en-GB" sz="1200" b="0" u="none" strike="noStrike" cap="none" dirty="0">
                          <a:solidFill>
                            <a:schemeClr val="dk1"/>
                          </a:solidFill>
                          <a:sym typeface="Arial"/>
                        </a:rPr>
                        <a:t>? </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err="1">
                          <a:solidFill>
                            <a:schemeClr val="dk1"/>
                          </a:solidFill>
                          <a:sym typeface="Arial"/>
                        </a:rPr>
                        <a:t>Fomentar</a:t>
                      </a:r>
                      <a:r>
                        <a:rPr lang="en-GB" sz="1200" b="0" u="none" strike="noStrike" cap="none" dirty="0">
                          <a:solidFill>
                            <a:schemeClr val="dk1"/>
                          </a:solidFill>
                          <a:sym typeface="Arial"/>
                        </a:rPr>
                        <a:t> </a:t>
                      </a:r>
                      <a:r>
                        <a:rPr lang="en-GB" sz="1200" b="0" u="none" strike="noStrike" cap="none" dirty="0" err="1">
                          <a:solidFill>
                            <a:schemeClr val="dk1"/>
                          </a:solidFill>
                          <a:sym typeface="Arial"/>
                        </a:rPr>
                        <a:t>el</a:t>
                      </a:r>
                      <a:r>
                        <a:rPr lang="en-GB" sz="1200" b="0" u="none" strike="noStrike" cap="none" dirty="0">
                          <a:solidFill>
                            <a:schemeClr val="dk1"/>
                          </a:solidFill>
                          <a:sym typeface="Arial"/>
                        </a:rPr>
                        <a:t> </a:t>
                      </a:r>
                      <a:r>
                        <a:rPr lang="en-GB" sz="1200" b="0" u="none" strike="noStrike" cap="none" dirty="0" err="1">
                          <a:solidFill>
                            <a:schemeClr val="dk1"/>
                          </a:solidFill>
                          <a:sym typeface="Arial"/>
                        </a:rPr>
                        <a:t>buen</a:t>
                      </a:r>
                      <a:r>
                        <a:rPr lang="en-GB" sz="1200" b="0" u="none" strike="noStrike" cap="none" dirty="0">
                          <a:solidFill>
                            <a:schemeClr val="dk1"/>
                          </a:solidFill>
                          <a:sym typeface="Arial"/>
                        </a:rPr>
                        <a:t> </a:t>
                      </a:r>
                      <a:r>
                        <a:rPr lang="en-GB" sz="1200" b="0" u="none" strike="noStrike" cap="none" dirty="0" err="1">
                          <a:solidFill>
                            <a:schemeClr val="dk1"/>
                          </a:solidFill>
                          <a:sym typeface="Arial"/>
                        </a:rPr>
                        <a:t>trato</a:t>
                      </a:r>
                      <a:r>
                        <a:rPr lang="en-GB" sz="1200" b="0" u="none" strike="noStrike" cap="none" dirty="0">
                          <a:solidFill>
                            <a:schemeClr val="dk1"/>
                          </a:solidFill>
                          <a:sym typeface="Arial"/>
                        </a:rPr>
                        <a:t> a los </a:t>
                      </a:r>
                      <a:r>
                        <a:rPr lang="en-GB" sz="1200" b="0" u="none" strike="noStrike" cap="none" dirty="0" err="1">
                          <a:solidFill>
                            <a:schemeClr val="dk1"/>
                          </a:solidFill>
                          <a:sym typeface="Arial"/>
                        </a:rPr>
                        <a:t>animales</a:t>
                      </a:r>
                      <a:r>
                        <a:rPr lang="en-GB" sz="1200" b="0" u="none" strike="noStrike" cap="none" dirty="0">
                          <a:solidFill>
                            <a:schemeClr val="dk1"/>
                          </a:solidFill>
                          <a:sym typeface="Arial"/>
                        </a:rPr>
                        <a:t> y al medio </a:t>
                      </a:r>
                      <a:r>
                        <a:rPr lang="en-GB" sz="1200" b="0" u="none" strike="noStrike" cap="none" dirty="0" err="1">
                          <a:solidFill>
                            <a:schemeClr val="dk1"/>
                          </a:solidFill>
                          <a:sym typeface="Arial"/>
                        </a:rPr>
                        <a:t>ambiente</a:t>
                      </a:r>
                      <a:r>
                        <a:rPr lang="en-GB" sz="1200" b="0" u="none" strike="noStrike" cap="none" dirty="0">
                          <a:solidFill>
                            <a:schemeClr val="dk1"/>
                          </a:solidFill>
                          <a:sym typeface="Arial"/>
                        </a:rPr>
                        <a:t>, </a:t>
                      </a:r>
                      <a:r>
                        <a:rPr lang="en-GB" sz="1200" b="0" u="none" strike="noStrike" cap="none" dirty="0" err="1">
                          <a:solidFill>
                            <a:schemeClr val="dk1"/>
                          </a:solidFill>
                          <a:sym typeface="Arial"/>
                        </a:rPr>
                        <a:t>así</a:t>
                      </a:r>
                      <a:r>
                        <a:rPr lang="en-GB" sz="1200" b="0" u="none" strike="noStrike" cap="none" dirty="0">
                          <a:solidFill>
                            <a:schemeClr val="dk1"/>
                          </a:solidFill>
                          <a:sym typeface="Arial"/>
                        </a:rPr>
                        <a:t> </a:t>
                      </a:r>
                      <a:r>
                        <a:rPr lang="en-GB" sz="1200" b="0" u="none" strike="noStrike" cap="none" dirty="0" err="1">
                          <a:solidFill>
                            <a:schemeClr val="dk1"/>
                          </a:solidFill>
                          <a:sym typeface="Arial"/>
                        </a:rPr>
                        <a:t>como</a:t>
                      </a:r>
                      <a:r>
                        <a:rPr lang="en-GB" sz="1200" b="0" u="none" strike="noStrike" cap="none" dirty="0">
                          <a:solidFill>
                            <a:schemeClr val="dk1"/>
                          </a:solidFill>
                          <a:sym typeface="Arial"/>
                        </a:rPr>
                        <a:t> </a:t>
                      </a:r>
                      <a:r>
                        <a:rPr lang="en-GB" sz="1200" b="0" u="none" strike="noStrike" cap="none" dirty="0" err="1">
                          <a:solidFill>
                            <a:schemeClr val="dk1"/>
                          </a:solidFill>
                          <a:sym typeface="Arial"/>
                        </a:rPr>
                        <a:t>prevenir</a:t>
                      </a:r>
                      <a:r>
                        <a:rPr lang="en-GB" sz="1200" b="0" u="none" strike="noStrike" cap="none" dirty="0">
                          <a:solidFill>
                            <a:schemeClr val="dk1"/>
                          </a:solidFill>
                          <a:sym typeface="Arial"/>
                        </a:rPr>
                        <a:t> </a:t>
                      </a:r>
                      <a:r>
                        <a:rPr lang="en-GB" sz="1200" b="0" u="none" strike="noStrike" cap="none" dirty="0" err="1">
                          <a:solidFill>
                            <a:schemeClr val="dk1"/>
                          </a:solidFill>
                          <a:sym typeface="Arial"/>
                        </a:rPr>
                        <a:t>el</a:t>
                      </a:r>
                      <a:r>
                        <a:rPr lang="en-GB" sz="1200" b="0" u="none" strike="noStrike" cap="none" dirty="0">
                          <a:solidFill>
                            <a:schemeClr val="dk1"/>
                          </a:solidFill>
                          <a:sym typeface="Arial"/>
                        </a:rPr>
                        <a:t> </a:t>
                      </a:r>
                      <a:r>
                        <a:rPr lang="en-GB" sz="1200" b="0" u="none" strike="noStrike" cap="none" dirty="0" err="1">
                          <a:solidFill>
                            <a:schemeClr val="dk1"/>
                          </a:solidFill>
                          <a:sym typeface="Arial"/>
                        </a:rPr>
                        <a:t>abandono</a:t>
                      </a:r>
                      <a:r>
                        <a:rPr lang="en-GB" sz="1200" b="0" u="none" strike="noStrike" cap="none" dirty="0">
                          <a:solidFill>
                            <a:schemeClr val="dk1"/>
                          </a:solidFill>
                          <a:sym typeface="Arial"/>
                        </a:rPr>
                        <a:t> y </a:t>
                      </a:r>
                      <a:r>
                        <a:rPr lang="en-GB" sz="1200" b="0" u="none" strike="noStrike" cap="none" dirty="0" err="1">
                          <a:solidFill>
                            <a:schemeClr val="dk1"/>
                          </a:solidFill>
                          <a:sym typeface="Arial"/>
                        </a:rPr>
                        <a:t>el</a:t>
                      </a:r>
                      <a:r>
                        <a:rPr lang="en-GB" sz="1200" b="0" u="none" strike="noStrike" cap="none" dirty="0">
                          <a:solidFill>
                            <a:schemeClr val="dk1"/>
                          </a:solidFill>
                          <a:sym typeface="Arial"/>
                        </a:rPr>
                        <a:t> </a:t>
                      </a:r>
                      <a:r>
                        <a:rPr lang="en-GB" sz="1200" b="0" u="none" strike="noStrike" cap="none" dirty="0" err="1">
                          <a:solidFill>
                            <a:schemeClr val="dk1"/>
                          </a:solidFill>
                          <a:sym typeface="Arial"/>
                        </a:rPr>
                        <a:t>maltrato</a:t>
                      </a:r>
                      <a:r>
                        <a:rPr lang="en-GB" sz="1200" b="0" u="none" strike="noStrike" cap="none" dirty="0">
                          <a:solidFill>
                            <a:schemeClr val="dk1"/>
                          </a:solidFill>
                          <a:sym typeface="Arial"/>
                        </a:rPr>
                        <a:t> </a:t>
                      </a:r>
                      <a:r>
                        <a:rPr lang="en-GB" sz="1200" b="0" u="none" strike="noStrike" cap="none" dirty="0" err="1">
                          <a:solidFill>
                            <a:schemeClr val="dk1"/>
                          </a:solidFill>
                          <a:sym typeface="Arial"/>
                        </a:rPr>
                        <a:t>hacia</a:t>
                      </a:r>
                      <a:r>
                        <a:rPr lang="en-GB" sz="1200" b="0" u="none" strike="noStrike" cap="none" dirty="0">
                          <a:solidFill>
                            <a:schemeClr val="dk1"/>
                          </a:solidFill>
                          <a:sym typeface="Arial"/>
                        </a:rPr>
                        <a:t> los </a:t>
                      </a:r>
                      <a:r>
                        <a:rPr lang="en-GB" sz="1200" b="0" u="none" strike="noStrike" cap="none" dirty="0" err="1">
                          <a:solidFill>
                            <a:schemeClr val="dk1"/>
                          </a:solidFill>
                          <a:sym typeface="Arial"/>
                        </a:rPr>
                        <a:t>animales</a:t>
                      </a:r>
                      <a:r>
                        <a:rPr lang="en-GB" sz="1200" b="0" u="none" strike="noStrike" cap="none" dirty="0">
                          <a:solidFill>
                            <a:schemeClr val="dk1"/>
                          </a:solidFill>
                          <a:sym typeface="Arial"/>
                        </a:rPr>
                        <a:t>.</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a:solidFill>
                            <a:schemeClr val="dk1"/>
                          </a:solidFill>
                          <a:sym typeface="Arial"/>
                        </a:rPr>
                        <a:t>7.- ¿</a:t>
                      </a:r>
                      <a:r>
                        <a:rPr lang="en-GB" sz="1200" b="0" u="none" strike="noStrike" cap="none" dirty="0" err="1">
                          <a:solidFill>
                            <a:schemeClr val="dk1"/>
                          </a:solidFill>
                          <a:sym typeface="Arial"/>
                        </a:rPr>
                        <a:t>Qué</a:t>
                      </a:r>
                      <a:r>
                        <a:rPr lang="en-GB" sz="1200" b="0" u="none" strike="noStrike" cap="none" dirty="0">
                          <a:solidFill>
                            <a:schemeClr val="dk1"/>
                          </a:solidFill>
                          <a:sym typeface="Arial"/>
                        </a:rPr>
                        <a:t> </a:t>
                      </a:r>
                      <a:r>
                        <a:rPr lang="en-GB" sz="1200" b="0" u="none" strike="noStrike" cap="none" dirty="0" err="1">
                          <a:solidFill>
                            <a:schemeClr val="dk1"/>
                          </a:solidFill>
                          <a:sym typeface="Arial"/>
                        </a:rPr>
                        <a:t>servicios</a:t>
                      </a:r>
                      <a:r>
                        <a:rPr lang="en-GB" sz="1200" b="0" u="none" strike="noStrike" cap="none" dirty="0">
                          <a:solidFill>
                            <a:schemeClr val="dk1"/>
                          </a:solidFill>
                          <a:sym typeface="Arial"/>
                        </a:rPr>
                        <a:t> </a:t>
                      </a:r>
                      <a:r>
                        <a:rPr lang="en-GB" sz="1200" b="0" u="none" strike="noStrike" cap="none" dirty="0" err="1">
                          <a:solidFill>
                            <a:schemeClr val="dk1"/>
                          </a:solidFill>
                          <a:sym typeface="Arial"/>
                        </a:rPr>
                        <a:t>ofrece</a:t>
                      </a:r>
                      <a:r>
                        <a:rPr lang="en-GB" sz="1200" b="0" u="none" strike="noStrike" cap="none" dirty="0">
                          <a:solidFill>
                            <a:schemeClr val="dk1"/>
                          </a:solidFill>
                          <a:sym typeface="Arial"/>
                        </a:rPr>
                        <a:t> </a:t>
                      </a:r>
                      <a:r>
                        <a:rPr lang="en-GB" sz="1200" b="0" u="none" strike="noStrike" cap="none" dirty="0" err="1">
                          <a:solidFill>
                            <a:schemeClr val="dk1"/>
                          </a:solidFill>
                          <a:sym typeface="Arial"/>
                        </a:rPr>
                        <a:t>el</a:t>
                      </a:r>
                      <a:r>
                        <a:rPr lang="en-GB" sz="1200" b="0" u="none" strike="noStrike" cap="none" dirty="0">
                          <a:solidFill>
                            <a:schemeClr val="dk1"/>
                          </a:solidFill>
                          <a:sym typeface="Arial"/>
                        </a:rPr>
                        <a:t> Centro de </a:t>
                      </a:r>
                      <a:r>
                        <a:rPr lang="en-GB" sz="1200" b="0" u="none" strike="noStrike" cap="none" dirty="0" err="1">
                          <a:solidFill>
                            <a:schemeClr val="dk1"/>
                          </a:solidFill>
                          <a:sym typeface="Arial"/>
                        </a:rPr>
                        <a:t>Atención</a:t>
                      </a:r>
                      <a:r>
                        <a:rPr lang="en-GB" sz="1200" b="0" u="none" strike="noStrike" cap="none" dirty="0">
                          <a:solidFill>
                            <a:schemeClr val="dk1"/>
                          </a:solidFill>
                          <a:sym typeface="Arial"/>
                        </a:rPr>
                        <a:t> y </a:t>
                      </a:r>
                      <a:r>
                        <a:rPr lang="en-GB" sz="1200" b="0" u="none" strike="noStrike" cap="none" dirty="0" err="1">
                          <a:solidFill>
                            <a:schemeClr val="dk1"/>
                          </a:solidFill>
                          <a:sym typeface="Arial"/>
                        </a:rPr>
                        <a:t>Derivación</a:t>
                      </a:r>
                      <a:r>
                        <a:rPr lang="en-GB" sz="1200" b="0" u="none" strike="noStrike" cap="none" dirty="0">
                          <a:solidFill>
                            <a:schemeClr val="dk1"/>
                          </a:solidFill>
                          <a:sym typeface="Arial"/>
                        </a:rPr>
                        <a:t>?</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a:solidFill>
                            <a:schemeClr val="dk1"/>
                          </a:solidFill>
                          <a:sym typeface="Arial"/>
                        </a:rPr>
                        <a:t>La </a:t>
                      </a:r>
                      <a:r>
                        <a:rPr lang="en-GB" sz="1200" b="0" u="none" strike="noStrike" cap="none" dirty="0" err="1">
                          <a:solidFill>
                            <a:schemeClr val="dk1"/>
                          </a:solidFill>
                          <a:sym typeface="Arial"/>
                        </a:rPr>
                        <a:t>protección</a:t>
                      </a:r>
                      <a:r>
                        <a:rPr lang="en-GB" sz="1200" b="0" u="none" strike="noStrike" cap="none" dirty="0">
                          <a:solidFill>
                            <a:schemeClr val="dk1"/>
                          </a:solidFill>
                          <a:sym typeface="Arial"/>
                        </a:rPr>
                        <a:t> a la fauna </a:t>
                      </a:r>
                      <a:r>
                        <a:rPr lang="en-GB" sz="1200" b="0" u="none" strike="noStrike" cap="none" dirty="0" err="1">
                          <a:solidFill>
                            <a:schemeClr val="dk1"/>
                          </a:solidFill>
                          <a:sym typeface="Arial"/>
                        </a:rPr>
                        <a:t>silvestre</a:t>
                      </a:r>
                      <a:r>
                        <a:rPr lang="en-GB" sz="1200" b="0" u="none" strike="noStrike" cap="none" dirty="0">
                          <a:solidFill>
                            <a:schemeClr val="dk1"/>
                          </a:solidFill>
                          <a:sym typeface="Arial"/>
                        </a:rPr>
                        <a:t>. </a:t>
                      </a:r>
                      <a:r>
                        <a:rPr lang="en-GB" sz="1200" b="0" u="none" strike="noStrike" cap="none" dirty="0" err="1">
                          <a:solidFill>
                            <a:schemeClr val="dk1"/>
                          </a:solidFill>
                          <a:sym typeface="Arial"/>
                        </a:rPr>
                        <a:t>Entregas</a:t>
                      </a:r>
                      <a:r>
                        <a:rPr lang="en-GB" sz="1200" b="0" u="none" strike="noStrike" cap="none" dirty="0">
                          <a:solidFill>
                            <a:schemeClr val="dk1"/>
                          </a:solidFill>
                          <a:sym typeface="Arial"/>
                        </a:rPr>
                        <a:t> </a:t>
                      </a:r>
                      <a:r>
                        <a:rPr lang="en-GB" sz="1200" b="0" u="none" strike="noStrike" cap="none" dirty="0" err="1">
                          <a:solidFill>
                            <a:schemeClr val="dk1"/>
                          </a:solidFill>
                          <a:sym typeface="Arial"/>
                        </a:rPr>
                        <a:t>voluntarias</a:t>
                      </a:r>
                      <a:r>
                        <a:rPr lang="en-GB" sz="1200" b="0" u="none" strike="noStrike" cap="none" dirty="0">
                          <a:solidFill>
                            <a:schemeClr val="dk1"/>
                          </a:solidFill>
                          <a:sym typeface="Arial"/>
                        </a:rPr>
                        <a:t>. </a:t>
                      </a:r>
                      <a:r>
                        <a:rPr lang="en-GB" sz="1200" b="0" u="none" strike="noStrike" cap="none" dirty="0" err="1">
                          <a:solidFill>
                            <a:schemeClr val="dk1"/>
                          </a:solidFill>
                          <a:sym typeface="Arial"/>
                        </a:rPr>
                        <a:t>Evaluación</a:t>
                      </a:r>
                      <a:r>
                        <a:rPr lang="en-GB" sz="1200" b="0" u="none" strike="noStrike" cap="none" dirty="0">
                          <a:solidFill>
                            <a:schemeClr val="dk1"/>
                          </a:solidFill>
                          <a:sym typeface="Arial"/>
                        </a:rPr>
                        <a:t>, </a:t>
                      </a:r>
                      <a:r>
                        <a:rPr lang="en-GB" sz="1200" b="0" u="none" strike="noStrike" cap="none" dirty="0" err="1">
                          <a:solidFill>
                            <a:schemeClr val="dk1"/>
                          </a:solidFill>
                          <a:sym typeface="Arial"/>
                        </a:rPr>
                        <a:t>tratamiento</a:t>
                      </a:r>
                      <a:r>
                        <a:rPr lang="en-GB" sz="1200" b="0" u="none" strike="noStrike" cap="none" dirty="0">
                          <a:solidFill>
                            <a:schemeClr val="dk1"/>
                          </a:solidFill>
                          <a:sym typeface="Arial"/>
                        </a:rPr>
                        <a:t> y </a:t>
                      </a:r>
                      <a:r>
                        <a:rPr lang="en-GB" sz="1200" b="0" u="none" strike="noStrike" cap="none" dirty="0" err="1">
                          <a:solidFill>
                            <a:schemeClr val="dk1"/>
                          </a:solidFill>
                          <a:sym typeface="Arial"/>
                        </a:rPr>
                        <a:t>rehabilitación</a:t>
                      </a:r>
                      <a:r>
                        <a:rPr lang="en-GB" sz="1200" b="0" u="none" strike="noStrike" cap="none" dirty="0">
                          <a:solidFill>
                            <a:schemeClr val="dk1"/>
                          </a:solidFill>
                          <a:sym typeface="Arial"/>
                        </a:rPr>
                        <a:t> del animal. </a:t>
                      </a:r>
                      <a:r>
                        <a:rPr lang="en-GB" sz="1200" b="0" u="none" strike="noStrike" cap="none" dirty="0" err="1">
                          <a:solidFill>
                            <a:schemeClr val="dk1"/>
                          </a:solidFill>
                          <a:sym typeface="Arial"/>
                        </a:rPr>
                        <a:t>Reubicación</a:t>
                      </a:r>
                      <a:r>
                        <a:rPr lang="en-GB" sz="1200" b="0" u="none" strike="noStrike" cap="none" dirty="0">
                          <a:solidFill>
                            <a:schemeClr val="dk1"/>
                          </a:solidFill>
                          <a:sym typeface="Arial"/>
                        </a:rPr>
                        <a:t>.</a:t>
                      </a:r>
                      <a:endParaRPr sz="1100" b="0" u="none" strike="noStrike" cap="none" dirty="0">
                        <a:solidFill>
                          <a:schemeClr val="dk1"/>
                        </a:solidFill>
                      </a:endParaRPr>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transition spd="slow">
    <p:push/>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PROPUESTA DE INNOVACIÓN O SOLUCIÓN DE PROBLEMA </a:t>
            </a:r>
            <a:endParaRPr/>
          </a:p>
        </p:txBody>
      </p:sp>
      <p:sp>
        <p:nvSpPr>
          <p:cNvPr id="714" name="Google Shape;714;p1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43</a:t>
            </a:fld>
            <a:endParaRPr/>
          </a:p>
        </p:txBody>
      </p:sp>
      <p:graphicFrame>
        <p:nvGraphicFramePr>
          <p:cNvPr id="715" name="Google Shape;715;p15"/>
          <p:cNvGraphicFramePr/>
          <p:nvPr>
            <p:extLst>
              <p:ext uri="{D42A27DB-BD31-4B8C-83A1-F6EECF244321}">
                <p14:modId xmlns:p14="http://schemas.microsoft.com/office/powerpoint/2010/main" val="1581098310"/>
              </p:ext>
            </p:extLst>
          </p:nvPr>
        </p:nvGraphicFramePr>
        <p:xfrm>
          <a:off x="460654" y="1423400"/>
          <a:ext cx="7157350" cy="1669975"/>
        </p:xfrm>
        <a:graphic>
          <a:graphicData uri="http://schemas.openxmlformats.org/drawingml/2006/table">
            <a:tbl>
              <a:tblPr firstRow="1" bandRow="1">
                <a:tableStyleId>{F30210E9-4EE5-4E76-AE22-89F419F7902F}</a:tableStyleId>
              </a:tblPr>
              <a:tblGrid>
                <a:gridCol w="7157350">
                  <a:extLst>
                    <a:ext uri="{9D8B030D-6E8A-4147-A177-3AD203B41FA5}">
                      <a16:colId xmlns:a16="http://schemas.microsoft.com/office/drawing/2014/main" val="20000"/>
                    </a:ext>
                  </a:extLst>
                </a:gridCol>
              </a:tblGrid>
              <a:tr h="1669975">
                <a:tc>
                  <a:txBody>
                    <a:bodyPr/>
                    <a:lstStyle/>
                    <a:p>
                      <a:pPr marL="0" marR="0" lvl="0" indent="0" algn="l" rtl="0">
                        <a:lnSpc>
                          <a:spcPct val="100000"/>
                        </a:lnSpc>
                        <a:spcBef>
                          <a:spcPts val="0"/>
                        </a:spcBef>
                        <a:spcAft>
                          <a:spcPts val="0"/>
                        </a:spcAft>
                        <a:buNone/>
                      </a:pP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a:solidFill>
                            <a:schemeClr val="dk1"/>
                          </a:solidFill>
                          <a:sym typeface="Arial"/>
                        </a:rPr>
                        <a:t>8. - ¿Como es la forma </a:t>
                      </a:r>
                      <a:r>
                        <a:rPr lang="en-GB" sz="1200" b="0" u="none" strike="noStrike" cap="none" dirty="0" err="1">
                          <a:solidFill>
                            <a:schemeClr val="dk1"/>
                          </a:solidFill>
                          <a:sym typeface="Arial"/>
                        </a:rPr>
                        <a:t>en</a:t>
                      </a:r>
                      <a:r>
                        <a:rPr lang="en-GB" sz="1200" b="0" u="none" strike="noStrike" cap="none" dirty="0">
                          <a:solidFill>
                            <a:schemeClr val="dk1"/>
                          </a:solidFill>
                          <a:sym typeface="Arial"/>
                        </a:rPr>
                        <a:t> la que se </a:t>
                      </a:r>
                      <a:r>
                        <a:rPr lang="en-GB" sz="1200" b="0" u="none" strike="noStrike" cap="none" dirty="0" err="1">
                          <a:solidFill>
                            <a:schemeClr val="dk1"/>
                          </a:solidFill>
                          <a:sym typeface="Arial"/>
                        </a:rPr>
                        <a:t>trabaja</a:t>
                      </a:r>
                      <a:r>
                        <a:rPr lang="en-GB" sz="1200" b="0" u="none" strike="noStrike" cap="none" dirty="0">
                          <a:solidFill>
                            <a:schemeClr val="dk1"/>
                          </a:solidFill>
                          <a:sym typeface="Arial"/>
                        </a:rPr>
                        <a:t> </a:t>
                      </a:r>
                      <a:r>
                        <a:rPr lang="en-GB" sz="1200" b="0" u="none" strike="noStrike" cap="none" dirty="0" err="1">
                          <a:solidFill>
                            <a:schemeClr val="dk1"/>
                          </a:solidFill>
                          <a:sym typeface="Arial"/>
                        </a:rPr>
                        <a:t>cuando</a:t>
                      </a:r>
                      <a:r>
                        <a:rPr lang="en-GB" sz="1200" b="0" u="none" strike="noStrike" cap="none" dirty="0">
                          <a:solidFill>
                            <a:schemeClr val="dk1"/>
                          </a:solidFill>
                          <a:sym typeface="Arial"/>
                        </a:rPr>
                        <a:t> </a:t>
                      </a:r>
                      <a:r>
                        <a:rPr lang="en-GB" sz="1200" b="0" u="none" strike="noStrike" cap="none" dirty="0" err="1">
                          <a:solidFill>
                            <a:schemeClr val="dk1"/>
                          </a:solidFill>
                          <a:sym typeface="Arial"/>
                        </a:rPr>
                        <a:t>conocen</a:t>
                      </a:r>
                      <a:r>
                        <a:rPr lang="en-GB" sz="1200" b="0" u="none" strike="noStrike" cap="none" dirty="0">
                          <a:solidFill>
                            <a:schemeClr val="dk1"/>
                          </a:solidFill>
                          <a:sym typeface="Arial"/>
                        </a:rPr>
                        <a:t> al animal </a:t>
                      </a:r>
                      <a:r>
                        <a:rPr lang="en-GB" sz="1200" b="0" u="none" strike="noStrike" cap="none" dirty="0" err="1">
                          <a:solidFill>
                            <a:schemeClr val="dk1"/>
                          </a:solidFill>
                          <a:sym typeface="Arial"/>
                        </a:rPr>
                        <a:t>afectado</a:t>
                      </a:r>
                      <a:r>
                        <a:rPr lang="en-GB" sz="1200" b="0" u="none" strike="noStrike" cap="none" dirty="0">
                          <a:solidFill>
                            <a:schemeClr val="dk1"/>
                          </a:solidFill>
                          <a:sym typeface="Arial"/>
                        </a:rPr>
                        <a:t>?</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a:solidFill>
                            <a:schemeClr val="dk1"/>
                          </a:solidFill>
                          <a:sym typeface="Arial"/>
                        </a:rPr>
                        <a:t>Se le </a:t>
                      </a:r>
                      <a:r>
                        <a:rPr lang="en-GB" sz="1200" b="0" u="none" strike="noStrike" cap="none" dirty="0" err="1">
                          <a:solidFill>
                            <a:schemeClr val="dk1"/>
                          </a:solidFill>
                          <a:sym typeface="Arial"/>
                        </a:rPr>
                        <a:t>realiza</a:t>
                      </a:r>
                      <a:r>
                        <a:rPr lang="en-GB" sz="1200" b="0" u="none" strike="noStrike" cap="none" dirty="0">
                          <a:solidFill>
                            <a:schemeClr val="dk1"/>
                          </a:solidFill>
                          <a:sym typeface="Arial"/>
                        </a:rPr>
                        <a:t> un </a:t>
                      </a:r>
                      <a:r>
                        <a:rPr lang="en-GB" sz="1200" b="0" u="none" strike="noStrike" cap="none" dirty="0" err="1">
                          <a:solidFill>
                            <a:schemeClr val="dk1"/>
                          </a:solidFill>
                          <a:sym typeface="Arial"/>
                        </a:rPr>
                        <a:t>diagnóstico</a:t>
                      </a:r>
                      <a:r>
                        <a:rPr lang="en-GB" sz="1200" b="0" u="none" strike="noStrike" cap="none" dirty="0">
                          <a:solidFill>
                            <a:schemeClr val="dk1"/>
                          </a:solidFill>
                          <a:sym typeface="Arial"/>
                        </a:rPr>
                        <a:t> con un </a:t>
                      </a:r>
                      <a:r>
                        <a:rPr lang="en-GB" sz="1200" b="0" u="none" strike="noStrike" cap="none" dirty="0" err="1">
                          <a:solidFill>
                            <a:schemeClr val="dk1"/>
                          </a:solidFill>
                          <a:sym typeface="Arial"/>
                        </a:rPr>
                        <a:t>registro</a:t>
                      </a:r>
                      <a:r>
                        <a:rPr lang="en-GB" sz="1200" b="0" u="none" strike="noStrike" cap="none" dirty="0">
                          <a:solidFill>
                            <a:schemeClr val="dk1"/>
                          </a:solidFill>
                          <a:sym typeface="Arial"/>
                        </a:rPr>
                        <a:t> </a:t>
                      </a:r>
                      <a:r>
                        <a:rPr lang="en-GB" sz="1200" b="0" u="none" strike="noStrike" cap="none" dirty="0" err="1">
                          <a:solidFill>
                            <a:schemeClr val="dk1"/>
                          </a:solidFill>
                          <a:sym typeface="Arial"/>
                        </a:rPr>
                        <a:t>previo</a:t>
                      </a:r>
                      <a:r>
                        <a:rPr lang="en-GB" sz="1200" b="0" u="none" strike="noStrike" cap="none" dirty="0">
                          <a:solidFill>
                            <a:schemeClr val="dk1"/>
                          </a:solidFill>
                          <a:sym typeface="Arial"/>
                        </a:rPr>
                        <a:t> del animal </a:t>
                      </a:r>
                      <a:r>
                        <a:rPr lang="en-GB" sz="1200" b="0" u="none" strike="noStrike" cap="none" dirty="0" err="1">
                          <a:solidFill>
                            <a:schemeClr val="dk1"/>
                          </a:solidFill>
                          <a:sym typeface="Arial"/>
                        </a:rPr>
                        <a:t>silvestre</a:t>
                      </a:r>
                      <a:r>
                        <a:rPr lang="en-GB" sz="1200" b="0" u="none" strike="noStrike" cap="none" dirty="0">
                          <a:solidFill>
                            <a:schemeClr val="dk1"/>
                          </a:solidFill>
                          <a:sym typeface="Arial"/>
                        </a:rPr>
                        <a:t>, para </a:t>
                      </a:r>
                      <a:r>
                        <a:rPr lang="en-GB" sz="1200" b="0" u="none" strike="noStrike" cap="none" dirty="0" err="1">
                          <a:solidFill>
                            <a:schemeClr val="dk1"/>
                          </a:solidFill>
                          <a:sym typeface="Arial"/>
                        </a:rPr>
                        <a:t>luego</a:t>
                      </a:r>
                      <a:r>
                        <a:rPr lang="en-GB" sz="1200" b="0" u="none" strike="noStrike" cap="none" dirty="0">
                          <a:solidFill>
                            <a:schemeClr val="dk1"/>
                          </a:solidFill>
                          <a:sym typeface="Arial"/>
                        </a:rPr>
                        <a:t> </a:t>
                      </a:r>
                      <a:r>
                        <a:rPr lang="en-GB" sz="1200" b="0" u="none" strike="noStrike" cap="none" dirty="0" err="1">
                          <a:solidFill>
                            <a:schemeClr val="dk1"/>
                          </a:solidFill>
                          <a:sym typeface="Arial"/>
                        </a:rPr>
                        <a:t>introducirlo</a:t>
                      </a:r>
                      <a:r>
                        <a:rPr lang="en-GB" sz="1200" b="0" u="none" strike="noStrike" cap="none" dirty="0">
                          <a:solidFill>
                            <a:schemeClr val="dk1"/>
                          </a:solidFill>
                          <a:sym typeface="Arial"/>
                        </a:rPr>
                        <a:t> a los </a:t>
                      </a:r>
                      <a:r>
                        <a:rPr lang="en-GB" sz="1200" b="0" u="none" strike="noStrike" cap="none" dirty="0" err="1">
                          <a:solidFill>
                            <a:schemeClr val="dk1"/>
                          </a:solidFill>
                          <a:sym typeface="Arial"/>
                        </a:rPr>
                        <a:t>espacios</a:t>
                      </a:r>
                      <a:r>
                        <a:rPr lang="en-GB" sz="1200" b="0" u="none" strike="noStrike" cap="none" dirty="0">
                          <a:solidFill>
                            <a:schemeClr val="dk1"/>
                          </a:solidFill>
                          <a:sym typeface="Arial"/>
                        </a:rPr>
                        <a:t> </a:t>
                      </a:r>
                      <a:r>
                        <a:rPr lang="en-GB" sz="1200" b="0" u="none" strike="noStrike" cap="none" dirty="0" err="1">
                          <a:solidFill>
                            <a:schemeClr val="dk1"/>
                          </a:solidFill>
                          <a:sym typeface="Arial"/>
                        </a:rPr>
                        <a:t>reservados</a:t>
                      </a:r>
                      <a:r>
                        <a:rPr lang="en-GB" sz="1200" b="0" u="none" strike="noStrike" cap="none" dirty="0">
                          <a:solidFill>
                            <a:schemeClr val="dk1"/>
                          </a:solidFill>
                          <a:sym typeface="Arial"/>
                        </a:rPr>
                        <a:t> que </a:t>
                      </a:r>
                      <a:r>
                        <a:rPr lang="en-GB" sz="1200" b="0" u="none" strike="noStrike" cap="none" dirty="0" err="1">
                          <a:solidFill>
                            <a:schemeClr val="dk1"/>
                          </a:solidFill>
                          <a:sym typeface="Arial"/>
                        </a:rPr>
                        <a:t>tienen</a:t>
                      </a:r>
                      <a:r>
                        <a:rPr lang="en-GB" sz="1200" b="0" u="none" strike="noStrike" cap="none" dirty="0">
                          <a:solidFill>
                            <a:schemeClr val="dk1"/>
                          </a:solidFill>
                          <a:sym typeface="Arial"/>
                        </a:rPr>
                        <a:t> </a:t>
                      </a:r>
                      <a:r>
                        <a:rPr lang="en-GB" sz="1200" b="0" u="none" strike="noStrike" cap="none" dirty="0" err="1">
                          <a:solidFill>
                            <a:schemeClr val="dk1"/>
                          </a:solidFill>
                          <a:sym typeface="Arial"/>
                        </a:rPr>
                        <a:t>en</a:t>
                      </a:r>
                      <a:r>
                        <a:rPr lang="en-GB" sz="1200" b="0" u="none" strike="noStrike" cap="none" dirty="0">
                          <a:solidFill>
                            <a:schemeClr val="dk1"/>
                          </a:solidFill>
                          <a:sym typeface="Arial"/>
                        </a:rPr>
                        <a:t> </a:t>
                      </a:r>
                      <a:r>
                        <a:rPr lang="en-GB" sz="1200" b="0" u="none" strike="noStrike" cap="none" dirty="0" err="1">
                          <a:solidFill>
                            <a:schemeClr val="dk1"/>
                          </a:solidFill>
                          <a:sym typeface="Arial"/>
                        </a:rPr>
                        <a:t>el</a:t>
                      </a:r>
                      <a:r>
                        <a:rPr lang="en-GB" sz="1200" b="0" u="none" strike="noStrike" cap="none" dirty="0">
                          <a:solidFill>
                            <a:schemeClr val="dk1"/>
                          </a:solidFill>
                          <a:sym typeface="Arial"/>
                        </a:rPr>
                        <a:t> </a:t>
                      </a:r>
                      <a:r>
                        <a:rPr lang="en-GB" sz="1200" b="0" u="none" strike="noStrike" cap="none" dirty="0" err="1">
                          <a:solidFill>
                            <a:schemeClr val="dk1"/>
                          </a:solidFill>
                          <a:sym typeface="Arial"/>
                        </a:rPr>
                        <a:t>refugio</a:t>
                      </a:r>
                      <a:r>
                        <a:rPr lang="en-GB" sz="1200" b="0" u="none" strike="noStrike" cap="none" dirty="0">
                          <a:solidFill>
                            <a:schemeClr val="dk1"/>
                          </a:solidFill>
                          <a:sym typeface="Arial"/>
                        </a:rPr>
                        <a:t>.</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a:solidFill>
                            <a:schemeClr val="dk1"/>
                          </a:solidFill>
                          <a:sym typeface="Arial"/>
                        </a:rPr>
                        <a:t>9.- ¿</a:t>
                      </a:r>
                      <a:r>
                        <a:rPr lang="en-GB" sz="1200" b="0" u="none" strike="noStrike" cap="none" dirty="0" err="1">
                          <a:solidFill>
                            <a:schemeClr val="dk1"/>
                          </a:solidFill>
                          <a:sym typeface="Arial"/>
                        </a:rPr>
                        <a:t>Qué</a:t>
                      </a:r>
                      <a:r>
                        <a:rPr lang="en-GB" sz="1200" b="0" u="none" strike="noStrike" cap="none" dirty="0">
                          <a:solidFill>
                            <a:schemeClr val="dk1"/>
                          </a:solidFill>
                          <a:sym typeface="Arial"/>
                        </a:rPr>
                        <a:t> cargos </a:t>
                      </a:r>
                      <a:r>
                        <a:rPr lang="en-GB" sz="1200" b="0" u="none" strike="noStrike" cap="none" dirty="0" err="1">
                          <a:solidFill>
                            <a:schemeClr val="dk1"/>
                          </a:solidFill>
                          <a:sym typeface="Arial"/>
                        </a:rPr>
                        <a:t>tienen</a:t>
                      </a:r>
                      <a:r>
                        <a:rPr lang="en-GB" sz="1200" b="0" u="none" strike="noStrike" cap="none" dirty="0">
                          <a:solidFill>
                            <a:schemeClr val="dk1"/>
                          </a:solidFill>
                          <a:sym typeface="Arial"/>
                        </a:rPr>
                        <a:t> las personas que </a:t>
                      </a:r>
                      <a:r>
                        <a:rPr lang="en-GB" sz="1200" b="0" u="none" strike="noStrike" cap="none" dirty="0" err="1">
                          <a:solidFill>
                            <a:schemeClr val="dk1"/>
                          </a:solidFill>
                          <a:sym typeface="Arial"/>
                        </a:rPr>
                        <a:t>aportan</a:t>
                      </a:r>
                      <a:r>
                        <a:rPr lang="en-GB" sz="1200" b="0" u="none" strike="noStrike" cap="none" dirty="0">
                          <a:solidFill>
                            <a:schemeClr val="dk1"/>
                          </a:solidFill>
                          <a:sym typeface="Arial"/>
                        </a:rPr>
                        <a:t> los </a:t>
                      </a:r>
                      <a:r>
                        <a:rPr lang="en-GB" sz="1200" b="0" u="none" strike="noStrike" cap="none" dirty="0" err="1">
                          <a:solidFill>
                            <a:schemeClr val="dk1"/>
                          </a:solidFill>
                          <a:sym typeface="Arial"/>
                        </a:rPr>
                        <a:t>datos</a:t>
                      </a:r>
                      <a:r>
                        <a:rPr lang="en-GB" sz="1200" b="0" u="none" strike="noStrike" cap="none" dirty="0">
                          <a:solidFill>
                            <a:schemeClr val="dk1"/>
                          </a:solidFill>
                          <a:sym typeface="Arial"/>
                        </a:rPr>
                        <a:t> a las </a:t>
                      </a:r>
                      <a:r>
                        <a:rPr lang="en-GB" sz="1200" b="0" u="none" strike="noStrike" cap="none" dirty="0" err="1">
                          <a:solidFill>
                            <a:schemeClr val="dk1"/>
                          </a:solidFill>
                          <a:sym typeface="Arial"/>
                        </a:rPr>
                        <a:t>planillas</a:t>
                      </a:r>
                      <a:r>
                        <a:rPr lang="en-GB" sz="1200" b="0" u="none" strike="noStrike" cap="none" dirty="0">
                          <a:solidFill>
                            <a:schemeClr val="dk1"/>
                          </a:solidFill>
                          <a:sym typeface="Arial"/>
                        </a:rPr>
                        <a:t> de </a:t>
                      </a:r>
                      <a:r>
                        <a:rPr lang="en-GB" sz="1200" b="0" u="none" strike="noStrike" cap="none" dirty="0" err="1">
                          <a:solidFill>
                            <a:schemeClr val="dk1"/>
                          </a:solidFill>
                          <a:sym typeface="Arial"/>
                        </a:rPr>
                        <a:t>seguimiento</a:t>
                      </a:r>
                      <a:r>
                        <a:rPr lang="en-GB" sz="1200" b="0" u="none" strike="noStrike" cap="none" dirty="0">
                          <a:solidFill>
                            <a:schemeClr val="dk1"/>
                          </a:solidFill>
                          <a:sym typeface="Arial"/>
                        </a:rPr>
                        <a:t>?</a:t>
                      </a:r>
                      <a:endParaRPr sz="1200" b="0" u="none" strike="noStrike" cap="none" dirty="0">
                        <a:solidFill>
                          <a:schemeClr val="dk1"/>
                        </a:solidFill>
                        <a:sym typeface="Arial"/>
                      </a:endParaRPr>
                    </a:p>
                    <a:p>
                      <a:pPr marL="0" marR="0" lvl="0" indent="0" algn="l" rtl="0">
                        <a:lnSpc>
                          <a:spcPct val="100000"/>
                        </a:lnSpc>
                        <a:spcBef>
                          <a:spcPts val="0"/>
                        </a:spcBef>
                        <a:spcAft>
                          <a:spcPts val="0"/>
                        </a:spcAft>
                        <a:buNone/>
                      </a:pPr>
                      <a:r>
                        <a:rPr lang="en-GB" sz="1200" b="0" u="none" strike="noStrike" cap="none" dirty="0">
                          <a:solidFill>
                            <a:schemeClr val="dk1"/>
                          </a:solidFill>
                          <a:sym typeface="Arial"/>
                        </a:rPr>
                        <a:t>Los cargos que </a:t>
                      </a:r>
                      <a:r>
                        <a:rPr lang="en-GB" sz="1200" b="0" u="none" strike="noStrike" cap="none" dirty="0" err="1">
                          <a:solidFill>
                            <a:schemeClr val="dk1"/>
                          </a:solidFill>
                          <a:sym typeface="Arial"/>
                        </a:rPr>
                        <a:t>tienen</a:t>
                      </a:r>
                      <a:r>
                        <a:rPr lang="en-GB" sz="1200" b="0" u="none" strike="noStrike" cap="none" dirty="0">
                          <a:solidFill>
                            <a:schemeClr val="dk1"/>
                          </a:solidFill>
                          <a:sym typeface="Arial"/>
                        </a:rPr>
                        <a:t> los </a:t>
                      </a:r>
                      <a:r>
                        <a:rPr lang="en-GB" sz="1200" b="0" u="none" strike="noStrike" cap="none" dirty="0" err="1">
                          <a:solidFill>
                            <a:schemeClr val="dk1"/>
                          </a:solidFill>
                          <a:sym typeface="Arial"/>
                        </a:rPr>
                        <a:t>funcionarios</a:t>
                      </a:r>
                      <a:r>
                        <a:rPr lang="en-GB" sz="1200" b="0" u="none" strike="noStrike" cap="none" dirty="0">
                          <a:solidFill>
                            <a:schemeClr val="dk1"/>
                          </a:solidFill>
                          <a:sym typeface="Arial"/>
                        </a:rPr>
                        <a:t> del Centro de </a:t>
                      </a:r>
                      <a:r>
                        <a:rPr lang="en-GB" sz="1200" b="0" u="none" strike="noStrike" cap="none" dirty="0" err="1">
                          <a:solidFill>
                            <a:schemeClr val="dk1"/>
                          </a:solidFill>
                          <a:sym typeface="Arial"/>
                        </a:rPr>
                        <a:t>Atención</a:t>
                      </a:r>
                      <a:r>
                        <a:rPr lang="en-GB" sz="1200" b="0" u="none" strike="noStrike" cap="none" dirty="0">
                          <a:solidFill>
                            <a:schemeClr val="dk1"/>
                          </a:solidFill>
                          <a:sym typeface="Arial"/>
                        </a:rPr>
                        <a:t> y </a:t>
                      </a:r>
                      <a:r>
                        <a:rPr lang="en-GB" sz="1200" b="0" u="none" strike="noStrike" cap="none" dirty="0" err="1">
                          <a:solidFill>
                            <a:schemeClr val="dk1"/>
                          </a:solidFill>
                          <a:sym typeface="Arial"/>
                        </a:rPr>
                        <a:t>Derivación</a:t>
                      </a:r>
                      <a:r>
                        <a:rPr lang="en-GB" sz="1200" b="0" u="none" strike="noStrike" cap="none" dirty="0">
                          <a:solidFill>
                            <a:schemeClr val="dk1"/>
                          </a:solidFill>
                          <a:sym typeface="Arial"/>
                        </a:rPr>
                        <a:t> son: </a:t>
                      </a:r>
                      <a:r>
                        <a:rPr lang="en-GB" sz="1200" b="0" u="none" strike="noStrike" cap="none" dirty="0" err="1">
                          <a:solidFill>
                            <a:schemeClr val="dk1"/>
                          </a:solidFill>
                          <a:sym typeface="Arial"/>
                        </a:rPr>
                        <a:t>Recepcionista</a:t>
                      </a:r>
                      <a:r>
                        <a:rPr lang="en-GB" sz="1200" b="0" u="none" strike="noStrike" cap="none" dirty="0">
                          <a:solidFill>
                            <a:schemeClr val="dk1"/>
                          </a:solidFill>
                          <a:sym typeface="Arial"/>
                        </a:rPr>
                        <a:t>, </a:t>
                      </a:r>
                      <a:r>
                        <a:rPr lang="en-GB" sz="1200" b="0" u="none" strike="noStrike" cap="none" dirty="0" err="1">
                          <a:solidFill>
                            <a:schemeClr val="dk1"/>
                          </a:solidFill>
                          <a:sym typeface="Arial"/>
                        </a:rPr>
                        <a:t>Veterinario</a:t>
                      </a:r>
                      <a:r>
                        <a:rPr lang="en-GB" sz="1200" b="0" u="none" strike="noStrike" cap="none" dirty="0">
                          <a:solidFill>
                            <a:schemeClr val="dk1"/>
                          </a:solidFill>
                          <a:sym typeface="Arial"/>
                        </a:rPr>
                        <a:t> y </a:t>
                      </a:r>
                      <a:r>
                        <a:rPr lang="en-GB" sz="1200" b="0" u="none" strike="noStrike" cap="none" dirty="0" err="1">
                          <a:solidFill>
                            <a:schemeClr val="dk1"/>
                          </a:solidFill>
                          <a:sym typeface="Arial"/>
                        </a:rPr>
                        <a:t>Derivador</a:t>
                      </a:r>
                      <a:r>
                        <a:rPr lang="en-GB" sz="1200" b="0" u="none" strike="noStrike" cap="none" dirty="0">
                          <a:solidFill>
                            <a:schemeClr val="dk1"/>
                          </a:solidFill>
                          <a:sym typeface="Arial"/>
                        </a:rPr>
                        <a:t>.</a:t>
                      </a:r>
                      <a:endParaRPr sz="1100" b="0" u="none" strike="noStrike" cap="none" dirty="0">
                        <a:solidFill>
                          <a:schemeClr val="dk1"/>
                        </a:solidFill>
                      </a:endParaRPr>
                    </a:p>
                  </a:txBody>
                  <a:tcPr marL="91450" marR="91450" marT="45725" marB="45725"/>
                </a:tc>
                <a:extLst>
                  <a:ext uri="{0D108BD9-81ED-4DB2-BD59-A6C34878D82A}">
                    <a16:rowId xmlns:a16="http://schemas.microsoft.com/office/drawing/2014/main" val="10000"/>
                  </a:ext>
                </a:extLst>
              </a:tr>
            </a:tbl>
          </a:graphicData>
        </a:graphic>
      </p:graphicFrame>
    </p:spTree>
  </p:cSld>
  <p:clrMapOvr>
    <a:masterClrMapping/>
  </p:clrMapOvr>
  <p:transition spd="slow">
    <p:push/>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CRONOGRAMA DE ACTIVIDADES</a:t>
            </a:r>
            <a:endParaRPr/>
          </a:p>
        </p:txBody>
      </p:sp>
      <p:sp>
        <p:nvSpPr>
          <p:cNvPr id="721" name="Google Shape;721;p1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44</a:t>
            </a:fld>
            <a:endParaRPr/>
          </a:p>
        </p:txBody>
      </p:sp>
      <p:pic>
        <p:nvPicPr>
          <p:cNvPr id="722" name="Google Shape;722;p16"/>
          <p:cNvPicPr preferRelativeResize="0"/>
          <p:nvPr/>
        </p:nvPicPr>
        <p:blipFill rotWithShape="1">
          <a:blip r:embed="rId3">
            <a:alphaModFix/>
          </a:blip>
          <a:srcRect b="28685"/>
          <a:stretch/>
        </p:blipFill>
        <p:spPr>
          <a:xfrm>
            <a:off x="111026" y="1211726"/>
            <a:ext cx="8705711" cy="3424774"/>
          </a:xfrm>
          <a:prstGeom prst="rect">
            <a:avLst/>
          </a:prstGeom>
          <a:noFill/>
          <a:ln>
            <a:noFill/>
          </a:ln>
        </p:spPr>
      </p:pic>
    </p:spTree>
  </p:cSld>
  <p:clrMapOvr>
    <a:masterClrMapping/>
  </p:clrMapOvr>
  <p:transition spd="slow">
    <p:push/>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LISTADO DE NECESIDADES Y CARACTERÍSTICAS</a:t>
            </a:r>
            <a:endParaRPr/>
          </a:p>
        </p:txBody>
      </p:sp>
      <p:sp>
        <p:nvSpPr>
          <p:cNvPr id="728" name="Google Shape;728;p1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45</a:t>
            </a:fld>
            <a:endParaRPr/>
          </a:p>
        </p:txBody>
      </p:sp>
      <p:graphicFrame>
        <p:nvGraphicFramePr>
          <p:cNvPr id="2" name="Tabla 1">
            <a:extLst>
              <a:ext uri="{FF2B5EF4-FFF2-40B4-BE49-F238E27FC236}">
                <a16:creationId xmlns:a16="http://schemas.microsoft.com/office/drawing/2014/main" id="{3AB44256-FB70-42FF-9416-3A62B6A98851}"/>
              </a:ext>
            </a:extLst>
          </p:cNvPr>
          <p:cNvGraphicFramePr>
            <a:graphicFrameLocks noGrp="1"/>
          </p:cNvGraphicFramePr>
          <p:nvPr>
            <p:extLst>
              <p:ext uri="{D42A27DB-BD31-4B8C-83A1-F6EECF244321}">
                <p14:modId xmlns:p14="http://schemas.microsoft.com/office/powerpoint/2010/main" val="2092228084"/>
              </p:ext>
            </p:extLst>
          </p:nvPr>
        </p:nvGraphicFramePr>
        <p:xfrm>
          <a:off x="230353" y="1401578"/>
          <a:ext cx="7935452" cy="3744915"/>
        </p:xfrm>
        <a:graphic>
          <a:graphicData uri="http://schemas.openxmlformats.org/drawingml/2006/table">
            <a:tbl>
              <a:tblPr firstRow="1" firstCol="1" bandRow="1">
                <a:tableStyleId>{F30210E9-4EE5-4E76-AE22-89F419F7902F}</a:tableStyleId>
              </a:tblPr>
              <a:tblGrid>
                <a:gridCol w="3967726">
                  <a:extLst>
                    <a:ext uri="{9D8B030D-6E8A-4147-A177-3AD203B41FA5}">
                      <a16:colId xmlns:a16="http://schemas.microsoft.com/office/drawing/2014/main" val="3352675085"/>
                    </a:ext>
                  </a:extLst>
                </a:gridCol>
                <a:gridCol w="3967726">
                  <a:extLst>
                    <a:ext uri="{9D8B030D-6E8A-4147-A177-3AD203B41FA5}">
                      <a16:colId xmlns:a16="http://schemas.microsoft.com/office/drawing/2014/main" val="484579228"/>
                    </a:ext>
                  </a:extLst>
                </a:gridCol>
              </a:tblGrid>
              <a:tr h="164776">
                <a:tc>
                  <a:txBody>
                    <a:bodyPr/>
                    <a:lstStyle/>
                    <a:p>
                      <a:pPr algn="just">
                        <a:lnSpc>
                          <a:spcPct val="150000"/>
                        </a:lnSpc>
                        <a:spcAft>
                          <a:spcPts val="800"/>
                        </a:spcAft>
                      </a:pPr>
                      <a:r>
                        <a:rPr lang="es-BO" sz="1000">
                          <a:effectLst/>
                        </a:rPr>
                        <a:t>Necesidades</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30989" marR="30989" marT="0" marB="0"/>
                </a:tc>
                <a:tc>
                  <a:txBody>
                    <a:bodyPr/>
                    <a:lstStyle/>
                    <a:p>
                      <a:pPr algn="just">
                        <a:lnSpc>
                          <a:spcPct val="150000"/>
                        </a:lnSpc>
                        <a:spcAft>
                          <a:spcPts val="800"/>
                        </a:spcAft>
                      </a:pPr>
                      <a:r>
                        <a:rPr lang="es-BO" sz="1000">
                          <a:effectLst/>
                        </a:rPr>
                        <a:t>Características</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30989" marR="30989" marT="0" marB="0"/>
                </a:tc>
                <a:extLst>
                  <a:ext uri="{0D108BD9-81ED-4DB2-BD59-A6C34878D82A}">
                    <a16:rowId xmlns:a16="http://schemas.microsoft.com/office/drawing/2014/main" val="2119930421"/>
                  </a:ext>
                </a:extLst>
              </a:tr>
              <a:tr h="352793">
                <a:tc>
                  <a:txBody>
                    <a:bodyPr/>
                    <a:lstStyle/>
                    <a:p>
                      <a:pPr algn="just">
                        <a:lnSpc>
                          <a:spcPct val="150000"/>
                        </a:lnSpc>
                        <a:spcAft>
                          <a:spcPts val="800"/>
                        </a:spcAft>
                      </a:pPr>
                      <a:r>
                        <a:rPr lang="es-BO" sz="1000" dirty="0">
                          <a:effectLst/>
                        </a:rPr>
                        <a:t>Información de los usuarios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30989" marR="30989" marT="0" marB="0"/>
                </a:tc>
                <a:tc>
                  <a:txBody>
                    <a:bodyPr/>
                    <a:lstStyle/>
                    <a:p>
                      <a:pPr algn="just">
                        <a:lnSpc>
                          <a:spcPct val="150000"/>
                        </a:lnSpc>
                        <a:spcAft>
                          <a:spcPts val="800"/>
                        </a:spcAft>
                      </a:pPr>
                      <a:r>
                        <a:rPr lang="es-BO" sz="1000">
                          <a:effectLst/>
                        </a:rPr>
                        <a:t>Nombre completo, Correo electrónico, contraseña, Cedula de identidad, cargo, firma digitalizada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30989" marR="30989" marT="0" marB="0"/>
                </a:tc>
                <a:extLst>
                  <a:ext uri="{0D108BD9-81ED-4DB2-BD59-A6C34878D82A}">
                    <a16:rowId xmlns:a16="http://schemas.microsoft.com/office/drawing/2014/main" val="2442921347"/>
                  </a:ext>
                </a:extLst>
              </a:tr>
              <a:tr h="191324">
                <a:tc>
                  <a:txBody>
                    <a:bodyPr/>
                    <a:lstStyle/>
                    <a:p>
                      <a:pPr algn="just">
                        <a:lnSpc>
                          <a:spcPct val="150000"/>
                        </a:lnSpc>
                        <a:spcAft>
                          <a:spcPts val="800"/>
                        </a:spcAft>
                      </a:pPr>
                      <a:r>
                        <a:rPr lang="es-BO" sz="1000">
                          <a:effectLst/>
                        </a:rPr>
                        <a:t>Información de los Animales Silvestres</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30989" marR="30989" marT="0" marB="0"/>
                </a:tc>
                <a:tc>
                  <a:txBody>
                    <a:bodyPr/>
                    <a:lstStyle/>
                    <a:p>
                      <a:pPr algn="just">
                        <a:lnSpc>
                          <a:spcPct val="150000"/>
                        </a:lnSpc>
                        <a:spcAft>
                          <a:spcPts val="800"/>
                        </a:spcAft>
                      </a:pPr>
                      <a:r>
                        <a:rPr lang="es-BO" sz="1000">
                          <a:effectLst/>
                        </a:rPr>
                        <a:t>Especie, Nombre científico, Nombre común, Edad, Sexo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30989" marR="30989" marT="0" marB="0"/>
                </a:tc>
                <a:extLst>
                  <a:ext uri="{0D108BD9-81ED-4DB2-BD59-A6C34878D82A}">
                    <a16:rowId xmlns:a16="http://schemas.microsoft.com/office/drawing/2014/main" val="3490743841"/>
                  </a:ext>
                </a:extLst>
              </a:tr>
              <a:tr h="1292876">
                <a:tc>
                  <a:txBody>
                    <a:bodyPr/>
                    <a:lstStyle/>
                    <a:p>
                      <a:pPr algn="just">
                        <a:lnSpc>
                          <a:spcPct val="150000"/>
                        </a:lnSpc>
                        <a:spcAft>
                          <a:spcPts val="800"/>
                        </a:spcAft>
                      </a:pPr>
                      <a:r>
                        <a:rPr lang="es-BO" sz="1000" dirty="0">
                          <a:effectLst/>
                        </a:rPr>
                        <a:t>Información del Acta de Recepción</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30989" marR="30989" marT="0" marB="0"/>
                </a:tc>
                <a:tc>
                  <a:txBody>
                    <a:bodyPr/>
                    <a:lstStyle/>
                    <a:p>
                      <a:pPr algn="just">
                        <a:lnSpc>
                          <a:spcPct val="150000"/>
                        </a:lnSpc>
                        <a:spcAft>
                          <a:spcPts val="800"/>
                        </a:spcAft>
                      </a:pPr>
                      <a:r>
                        <a:rPr lang="es-BO" sz="1000" dirty="0">
                          <a:effectLst/>
                        </a:rPr>
                        <a:t>Número de acta, fecha, hora, tipo de atención, lugar donde fue la entrega: Municipio, barrio, calle/avenida, </a:t>
                      </a:r>
                      <a:r>
                        <a:rPr lang="es-BO" sz="1000" dirty="0" err="1">
                          <a:effectLst/>
                        </a:rPr>
                        <a:t>N°</a:t>
                      </a:r>
                      <a:r>
                        <a:rPr lang="es-BO" sz="1000" dirty="0">
                          <a:effectLst/>
                        </a:rPr>
                        <a:t> de casa. Lugar donde procede el animal: Municipio, Barrio, Calle/avenida, Empresa y/o Institución, Área verde, Área protegida, otro. Especies procedentes de la atención: </a:t>
                      </a:r>
                      <a:r>
                        <a:rPr lang="es-BO" sz="1000" dirty="0" err="1">
                          <a:effectLst/>
                        </a:rPr>
                        <a:t>N°</a:t>
                      </a:r>
                      <a:r>
                        <a:rPr lang="es-BO" sz="1000" dirty="0">
                          <a:effectLst/>
                        </a:rPr>
                        <a:t>, Observaciones. Funcionario recepcionante: Nombre, Firma, CI Persona que efectúa la entrega: Nombre, firma, teléfono, C.I.</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30989" marR="30989" marT="0" marB="0"/>
                </a:tc>
                <a:extLst>
                  <a:ext uri="{0D108BD9-81ED-4DB2-BD59-A6C34878D82A}">
                    <a16:rowId xmlns:a16="http://schemas.microsoft.com/office/drawing/2014/main" val="374489643"/>
                  </a:ext>
                </a:extLst>
              </a:tr>
              <a:tr h="1104859">
                <a:tc>
                  <a:txBody>
                    <a:bodyPr/>
                    <a:lstStyle/>
                    <a:p>
                      <a:pPr algn="just">
                        <a:lnSpc>
                          <a:spcPct val="150000"/>
                        </a:lnSpc>
                        <a:spcAft>
                          <a:spcPts val="800"/>
                        </a:spcAft>
                      </a:pPr>
                      <a:r>
                        <a:rPr lang="es-BO" sz="1000">
                          <a:effectLst/>
                        </a:rPr>
                        <a:t>Información de la Historia Clínica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30989" marR="30989" marT="0" marB="0"/>
                </a:tc>
                <a:tc>
                  <a:txBody>
                    <a:bodyPr/>
                    <a:lstStyle/>
                    <a:p>
                      <a:pPr algn="just">
                        <a:lnSpc>
                          <a:spcPct val="150000"/>
                        </a:lnSpc>
                        <a:spcAft>
                          <a:spcPts val="800"/>
                        </a:spcAft>
                      </a:pPr>
                      <a:r>
                        <a:rPr lang="es-BO" sz="1000" dirty="0">
                          <a:effectLst/>
                        </a:rPr>
                        <a:t>Fecha, hora, anamnesis, mucosas, observación, revisión externa, sistema nervioso, sistema respiratorio, temperatura, frecuencia cardiaca, peso, pruebas complementarias, diagnostico presuntivo, diagnostico confirmado, medico, firma, reposición, mantenimiento, perdidas, TRATAMIENTO-Diagnostico: Fármaco, Acción, Dosis, Vía, Hora</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30989" marR="30989" marT="0" marB="0"/>
                </a:tc>
                <a:extLst>
                  <a:ext uri="{0D108BD9-81ED-4DB2-BD59-A6C34878D82A}">
                    <a16:rowId xmlns:a16="http://schemas.microsoft.com/office/drawing/2014/main" val="4272476105"/>
                  </a:ext>
                </a:extLst>
              </a:tr>
            </a:tbl>
          </a:graphicData>
        </a:graphic>
      </p:graphicFrame>
    </p:spTree>
  </p:cSld>
  <p:clrMapOvr>
    <a:masterClrMapping/>
  </p:clrMapOvr>
  <p:transition spd="slow">
    <p:push/>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5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ALCANCE DEL SISTEMA (ENTRADA, PROCESO Y SALIDA)</a:t>
            </a:r>
            <a:endParaRPr/>
          </a:p>
        </p:txBody>
      </p:sp>
      <p:sp>
        <p:nvSpPr>
          <p:cNvPr id="742" name="Google Shape;742;p5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46</a:t>
            </a:fld>
            <a:endParaRPr/>
          </a:p>
        </p:txBody>
      </p:sp>
      <p:graphicFrame>
        <p:nvGraphicFramePr>
          <p:cNvPr id="2" name="Tabla 1">
            <a:extLst>
              <a:ext uri="{FF2B5EF4-FFF2-40B4-BE49-F238E27FC236}">
                <a16:creationId xmlns:a16="http://schemas.microsoft.com/office/drawing/2014/main" id="{A332C3BF-3956-4793-B047-A99D651EC256}"/>
              </a:ext>
            </a:extLst>
          </p:cNvPr>
          <p:cNvGraphicFramePr>
            <a:graphicFrameLocks noGrp="1"/>
          </p:cNvGraphicFramePr>
          <p:nvPr>
            <p:extLst>
              <p:ext uri="{D42A27DB-BD31-4B8C-83A1-F6EECF244321}">
                <p14:modId xmlns:p14="http://schemas.microsoft.com/office/powerpoint/2010/main" val="1184865972"/>
              </p:ext>
            </p:extLst>
          </p:nvPr>
        </p:nvGraphicFramePr>
        <p:xfrm>
          <a:off x="296912" y="1415648"/>
          <a:ext cx="7028919" cy="3274595"/>
        </p:xfrm>
        <a:graphic>
          <a:graphicData uri="http://schemas.openxmlformats.org/drawingml/2006/table">
            <a:tbl>
              <a:tblPr firstRow="1" firstCol="1" bandRow="1">
                <a:tableStyleId>{F30210E9-4EE5-4E76-AE22-89F419F7902F}</a:tableStyleId>
              </a:tblPr>
              <a:tblGrid>
                <a:gridCol w="2341870">
                  <a:extLst>
                    <a:ext uri="{9D8B030D-6E8A-4147-A177-3AD203B41FA5}">
                      <a16:colId xmlns:a16="http://schemas.microsoft.com/office/drawing/2014/main" val="1238690175"/>
                    </a:ext>
                  </a:extLst>
                </a:gridCol>
                <a:gridCol w="2342697">
                  <a:extLst>
                    <a:ext uri="{9D8B030D-6E8A-4147-A177-3AD203B41FA5}">
                      <a16:colId xmlns:a16="http://schemas.microsoft.com/office/drawing/2014/main" val="2713105862"/>
                    </a:ext>
                  </a:extLst>
                </a:gridCol>
                <a:gridCol w="2344352">
                  <a:extLst>
                    <a:ext uri="{9D8B030D-6E8A-4147-A177-3AD203B41FA5}">
                      <a16:colId xmlns:a16="http://schemas.microsoft.com/office/drawing/2014/main" val="2662441829"/>
                    </a:ext>
                  </a:extLst>
                </a:gridCol>
              </a:tblGrid>
              <a:tr h="146600">
                <a:tc>
                  <a:txBody>
                    <a:bodyPr/>
                    <a:lstStyle/>
                    <a:p>
                      <a:pPr algn="just">
                        <a:lnSpc>
                          <a:spcPct val="150000"/>
                        </a:lnSpc>
                        <a:spcAft>
                          <a:spcPts val="800"/>
                        </a:spcAft>
                      </a:pPr>
                      <a:r>
                        <a:rPr lang="es-ES" sz="1000" dirty="0">
                          <a:effectLst/>
                        </a:rPr>
                        <a:t>Entrada</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a:txBody>
                    <a:bodyPr/>
                    <a:lstStyle/>
                    <a:p>
                      <a:pPr algn="just">
                        <a:lnSpc>
                          <a:spcPct val="150000"/>
                        </a:lnSpc>
                        <a:spcAft>
                          <a:spcPts val="800"/>
                        </a:spcAft>
                      </a:pPr>
                      <a:r>
                        <a:rPr lang="es-ES" sz="1000">
                          <a:effectLst/>
                        </a:rPr>
                        <a:t>Proceso</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a:txBody>
                    <a:bodyPr/>
                    <a:lstStyle/>
                    <a:p>
                      <a:pPr algn="just">
                        <a:lnSpc>
                          <a:spcPct val="150000"/>
                        </a:lnSpc>
                        <a:spcAft>
                          <a:spcPts val="800"/>
                        </a:spcAft>
                      </a:pPr>
                      <a:r>
                        <a:rPr lang="es-ES" sz="1000">
                          <a:effectLst/>
                        </a:rPr>
                        <a:t>Salida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extLst>
                  <a:ext uri="{0D108BD9-81ED-4DB2-BD59-A6C34878D82A}">
                    <a16:rowId xmlns:a16="http://schemas.microsoft.com/office/drawing/2014/main" val="4272352409"/>
                  </a:ext>
                </a:extLst>
              </a:tr>
              <a:tr h="313832">
                <a:tc>
                  <a:txBody>
                    <a:bodyPr/>
                    <a:lstStyle/>
                    <a:p>
                      <a:pPr algn="just">
                        <a:lnSpc>
                          <a:spcPct val="150000"/>
                        </a:lnSpc>
                        <a:spcAft>
                          <a:spcPts val="800"/>
                        </a:spcAft>
                      </a:pPr>
                      <a:r>
                        <a:rPr lang="es-ES" sz="1000">
                          <a:effectLst/>
                        </a:rPr>
                        <a:t>Información del animal silvestre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a:txBody>
                    <a:bodyPr/>
                    <a:lstStyle/>
                    <a:p>
                      <a:pPr algn="just">
                        <a:lnSpc>
                          <a:spcPct val="150000"/>
                        </a:lnSpc>
                        <a:spcAft>
                          <a:spcPts val="800"/>
                        </a:spcAft>
                      </a:pPr>
                      <a:r>
                        <a:rPr lang="es-ES" sz="1000">
                          <a:effectLst/>
                        </a:rPr>
                        <a:t>Registro de datos del animal silvestre</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a:txBody>
                    <a:bodyPr/>
                    <a:lstStyle/>
                    <a:p>
                      <a:pPr algn="just">
                        <a:lnSpc>
                          <a:spcPct val="150000"/>
                        </a:lnSpc>
                        <a:spcAft>
                          <a:spcPts val="800"/>
                        </a:spcAft>
                      </a:pPr>
                      <a:r>
                        <a:rPr lang="es-ES" sz="1000">
                          <a:effectLst/>
                        </a:rPr>
                        <a:t>Reporte del Animal Silvestre</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extLst>
                  <a:ext uri="{0D108BD9-81ED-4DB2-BD59-A6C34878D82A}">
                    <a16:rowId xmlns:a16="http://schemas.microsoft.com/office/drawing/2014/main" val="4136320857"/>
                  </a:ext>
                </a:extLst>
              </a:tr>
              <a:tr h="815529">
                <a:tc>
                  <a:txBody>
                    <a:bodyPr/>
                    <a:lstStyle/>
                    <a:p>
                      <a:pPr algn="just">
                        <a:lnSpc>
                          <a:spcPct val="150000"/>
                        </a:lnSpc>
                        <a:spcAft>
                          <a:spcPts val="800"/>
                        </a:spcAft>
                      </a:pPr>
                      <a:r>
                        <a:rPr lang="es-ES" sz="1000">
                          <a:effectLst/>
                        </a:rPr>
                        <a:t>información del lugar donde fue la entrega, rescate o decomiso del animal y de su procedencia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a:txBody>
                    <a:bodyPr/>
                    <a:lstStyle/>
                    <a:p>
                      <a:pPr algn="just">
                        <a:lnSpc>
                          <a:spcPct val="150000"/>
                        </a:lnSpc>
                        <a:spcAft>
                          <a:spcPts val="800"/>
                        </a:spcAft>
                      </a:pPr>
                      <a:r>
                        <a:rPr lang="es-ES" sz="1000">
                          <a:effectLst/>
                        </a:rPr>
                        <a:t>Registro de datos de la ubicación del animal silvestre</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rowSpan="2">
                  <a:txBody>
                    <a:bodyPr/>
                    <a:lstStyle/>
                    <a:p>
                      <a:pPr algn="just">
                        <a:lnSpc>
                          <a:spcPct val="150000"/>
                        </a:lnSpc>
                        <a:spcAft>
                          <a:spcPts val="800"/>
                        </a:spcAft>
                      </a:pPr>
                      <a:r>
                        <a:rPr lang="es-ES" sz="1000">
                          <a:effectLst/>
                        </a:rPr>
                        <a:t>Reporte del Acta de Recepción</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extLst>
                  <a:ext uri="{0D108BD9-81ED-4DB2-BD59-A6C34878D82A}">
                    <a16:rowId xmlns:a16="http://schemas.microsoft.com/office/drawing/2014/main" val="2765447231"/>
                  </a:ext>
                </a:extLst>
              </a:tr>
              <a:tr h="648297">
                <a:tc>
                  <a:txBody>
                    <a:bodyPr/>
                    <a:lstStyle/>
                    <a:p>
                      <a:pPr algn="just">
                        <a:lnSpc>
                          <a:spcPct val="150000"/>
                        </a:lnSpc>
                        <a:spcAft>
                          <a:spcPts val="800"/>
                        </a:spcAft>
                      </a:pPr>
                      <a:r>
                        <a:rPr lang="es-ES" sz="1000">
                          <a:effectLst/>
                        </a:rPr>
                        <a:t>Información de la persona que efectúa la entrega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a:txBody>
                    <a:bodyPr/>
                    <a:lstStyle/>
                    <a:p>
                      <a:pPr algn="just">
                        <a:lnSpc>
                          <a:spcPct val="150000"/>
                        </a:lnSpc>
                        <a:spcAft>
                          <a:spcPts val="800"/>
                        </a:spcAft>
                      </a:pPr>
                      <a:r>
                        <a:rPr lang="es-ES" sz="1000">
                          <a:effectLst/>
                        </a:rPr>
                        <a:t>Registro de datos de la persona que realiza la entrega del animal silvestre.</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vMerge="1">
                  <a:txBody>
                    <a:bodyPr/>
                    <a:lstStyle/>
                    <a:p>
                      <a:endParaRPr lang="en-GB"/>
                    </a:p>
                  </a:txBody>
                  <a:tcPr/>
                </a:tc>
                <a:extLst>
                  <a:ext uri="{0D108BD9-81ED-4DB2-BD59-A6C34878D82A}">
                    <a16:rowId xmlns:a16="http://schemas.microsoft.com/office/drawing/2014/main" val="782938256"/>
                  </a:ext>
                </a:extLst>
              </a:tr>
              <a:tr h="481065">
                <a:tc>
                  <a:txBody>
                    <a:bodyPr/>
                    <a:lstStyle/>
                    <a:p>
                      <a:pPr algn="just">
                        <a:lnSpc>
                          <a:spcPct val="150000"/>
                        </a:lnSpc>
                        <a:spcAft>
                          <a:spcPts val="800"/>
                        </a:spcAft>
                      </a:pPr>
                      <a:r>
                        <a:rPr lang="es-ES" sz="1000">
                          <a:effectLst/>
                        </a:rPr>
                        <a:t>Información de la salud del animal silvestre</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a:txBody>
                    <a:bodyPr/>
                    <a:lstStyle/>
                    <a:p>
                      <a:pPr algn="just">
                        <a:lnSpc>
                          <a:spcPct val="150000"/>
                        </a:lnSpc>
                        <a:spcAft>
                          <a:spcPts val="800"/>
                        </a:spcAft>
                      </a:pPr>
                      <a:r>
                        <a:rPr lang="es-ES" sz="1000">
                          <a:effectLst/>
                        </a:rPr>
                        <a:t>Registro de datos del diagnóstico y exámenes al animal silvestre.</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a:txBody>
                    <a:bodyPr/>
                    <a:lstStyle/>
                    <a:p>
                      <a:pPr algn="just">
                        <a:lnSpc>
                          <a:spcPct val="150000"/>
                        </a:lnSpc>
                        <a:spcAft>
                          <a:spcPts val="800"/>
                        </a:spcAft>
                      </a:pPr>
                      <a:r>
                        <a:rPr lang="es-ES" sz="1000">
                          <a:effectLst/>
                        </a:rPr>
                        <a:t>Reporte de la Historia Clínica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extLst>
                  <a:ext uri="{0D108BD9-81ED-4DB2-BD59-A6C34878D82A}">
                    <a16:rowId xmlns:a16="http://schemas.microsoft.com/office/drawing/2014/main" val="77005125"/>
                  </a:ext>
                </a:extLst>
              </a:tr>
              <a:tr h="815529">
                <a:tc>
                  <a:txBody>
                    <a:bodyPr/>
                    <a:lstStyle/>
                    <a:p>
                      <a:pPr algn="just">
                        <a:lnSpc>
                          <a:spcPct val="150000"/>
                        </a:lnSpc>
                        <a:spcAft>
                          <a:spcPts val="800"/>
                        </a:spcAft>
                      </a:pPr>
                      <a:r>
                        <a:rPr lang="es-ES" sz="1000">
                          <a:effectLst/>
                        </a:rPr>
                        <a:t>Información del funcionario</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a:txBody>
                    <a:bodyPr/>
                    <a:lstStyle/>
                    <a:p>
                      <a:pPr algn="just">
                        <a:lnSpc>
                          <a:spcPct val="150000"/>
                        </a:lnSpc>
                        <a:spcAft>
                          <a:spcPts val="800"/>
                        </a:spcAft>
                      </a:pPr>
                      <a:r>
                        <a:rPr lang="es-ES" sz="1000">
                          <a:effectLst/>
                        </a:rPr>
                        <a:t>Registro de datos del funcionario que realiza la planilla de acta de recepción e historia clínica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tc>
                  <a:txBody>
                    <a:bodyPr/>
                    <a:lstStyle/>
                    <a:p>
                      <a:pPr algn="just">
                        <a:lnSpc>
                          <a:spcPct val="150000"/>
                        </a:lnSpc>
                        <a:spcAft>
                          <a:spcPts val="800"/>
                        </a:spcAft>
                      </a:pPr>
                      <a:r>
                        <a:rPr lang="es-ES" sz="1000" dirty="0">
                          <a:effectLst/>
                        </a:rPr>
                        <a:t>Reporte del personal administrativo</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40842" marR="40842" marT="0" marB="0"/>
                </a:tc>
                <a:extLst>
                  <a:ext uri="{0D108BD9-81ED-4DB2-BD59-A6C34878D82A}">
                    <a16:rowId xmlns:a16="http://schemas.microsoft.com/office/drawing/2014/main" val="3094004246"/>
                  </a:ext>
                </a:extLst>
              </a:tr>
            </a:tbl>
          </a:graphicData>
        </a:graphic>
      </p:graphicFrame>
    </p:spTree>
  </p:cSld>
  <p:clrMapOvr>
    <a:masterClrMapping/>
  </p:clrMapOvr>
  <p:transition spd="slow">
    <p:push/>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5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IDENTIFICACIÓN Y DESCRIPCIÓN GENERAL DE LOS ACTORES</a:t>
            </a:r>
            <a:endParaRPr/>
          </a:p>
        </p:txBody>
      </p:sp>
      <p:sp>
        <p:nvSpPr>
          <p:cNvPr id="749" name="Google Shape;749;p54"/>
          <p:cNvSpPr txBox="1">
            <a:spLocks noGrp="1"/>
          </p:cNvSpPr>
          <p:nvPr>
            <p:ph type="body" idx="1"/>
          </p:nvPr>
        </p:nvSpPr>
        <p:spPr>
          <a:xfrm>
            <a:off x="814275" y="1537988"/>
            <a:ext cx="6713576" cy="3002114"/>
          </a:xfrm>
          <a:prstGeom prst="rect">
            <a:avLst/>
          </a:prstGeom>
          <a:noFill/>
          <a:ln>
            <a:noFill/>
          </a:ln>
        </p:spPr>
        <p:txBody>
          <a:bodyPr spcFirstLastPara="1" wrap="square" lIns="91425" tIns="91425" rIns="91425" bIns="91425" anchor="t" anchorCtr="0">
            <a:noAutofit/>
          </a:bodyPr>
          <a:lstStyle/>
          <a:p>
            <a:pPr>
              <a:lnSpc>
                <a:spcPct val="150000"/>
              </a:lnSpc>
              <a:spcAft>
                <a:spcPts val="800"/>
              </a:spcAft>
            </a:pPr>
            <a:r>
              <a:rPr lang="es-ES" sz="1200" dirty="0">
                <a:effectLst/>
                <a:latin typeface="Arial" panose="020B0604020202020204" pitchFamily="34" charset="0"/>
                <a:ea typeface="Arial" panose="020B0604020202020204" pitchFamily="34" charset="0"/>
              </a:rPr>
              <a:t>Usuario: El usuario sin autentificar, tiene la opción de hacer consultas en el inicio de sesión.</a:t>
            </a:r>
            <a:endParaRPr lang="es-419" sz="1200" dirty="0">
              <a:effectLst/>
              <a:latin typeface="Arial" panose="020B0604020202020204" pitchFamily="34" charset="0"/>
              <a:ea typeface="Arial" panose="020B0604020202020204" pitchFamily="34" charset="0"/>
            </a:endParaRPr>
          </a:p>
          <a:p>
            <a:pPr algn="just">
              <a:lnSpc>
                <a:spcPct val="150000"/>
              </a:lnSpc>
              <a:spcAft>
                <a:spcPts val="800"/>
              </a:spcAft>
            </a:pPr>
            <a:r>
              <a:rPr lang="es-ES" sz="1200" dirty="0">
                <a:effectLst/>
                <a:latin typeface="Arial" panose="020B0604020202020204" pitchFamily="34" charset="0"/>
                <a:ea typeface="Arial" panose="020B0604020202020204" pitchFamily="34" charset="0"/>
              </a:rPr>
              <a:t>Administrador: El usuario de tipo administrador, tiene los permisos para gestionar las funcionalidades de todo el personal y también gestiona a los usuarios.</a:t>
            </a:r>
            <a:endParaRPr lang="es-419" sz="1200" dirty="0">
              <a:effectLst/>
              <a:latin typeface="Arial" panose="020B0604020202020204" pitchFamily="34" charset="0"/>
              <a:ea typeface="Arial" panose="020B0604020202020204" pitchFamily="34" charset="0"/>
            </a:endParaRPr>
          </a:p>
          <a:p>
            <a:pPr algn="just">
              <a:lnSpc>
                <a:spcPct val="150000"/>
              </a:lnSpc>
              <a:spcAft>
                <a:spcPts val="800"/>
              </a:spcAft>
            </a:pPr>
            <a:r>
              <a:rPr lang="es-ES" sz="1200" dirty="0">
                <a:effectLst/>
                <a:latin typeface="Arial" panose="020B0604020202020204" pitchFamily="34" charset="0"/>
                <a:ea typeface="Arial" panose="020B0604020202020204" pitchFamily="34" charset="0"/>
              </a:rPr>
              <a:t>Funcionario Recepcionista: Es el usuario con rol de recepcionista el cual tendrá acceso a funciones propias del registro de datos en el Acta de Recepción y la actualización de sus propios datos en Perfil. </a:t>
            </a:r>
            <a:endParaRPr lang="es-419" sz="1200" dirty="0">
              <a:effectLst/>
              <a:latin typeface="Arial" panose="020B0604020202020204" pitchFamily="34" charset="0"/>
              <a:ea typeface="Arial" panose="020B0604020202020204" pitchFamily="34" charset="0"/>
            </a:endParaRPr>
          </a:p>
          <a:p>
            <a:pPr algn="just">
              <a:lnSpc>
                <a:spcPct val="150000"/>
              </a:lnSpc>
              <a:spcAft>
                <a:spcPts val="800"/>
              </a:spcAft>
            </a:pPr>
            <a:r>
              <a:rPr lang="es-ES" sz="1200" dirty="0">
                <a:effectLst/>
                <a:latin typeface="Arial" panose="020B0604020202020204" pitchFamily="34" charset="0"/>
                <a:ea typeface="Arial" panose="020B0604020202020204" pitchFamily="34" charset="0"/>
              </a:rPr>
              <a:t>Funcionario Veterinario: Es el usuario con rol de Veterinario el cual tendrá acceso a funciones propias del registro de datos en Animales Silvestre e Historia Clínica y la actualización de sus propios datos en Perfil.</a:t>
            </a:r>
            <a:endParaRPr lang="es-419" sz="1200" dirty="0">
              <a:effectLst/>
              <a:latin typeface="Arial" panose="020B0604020202020204" pitchFamily="34" charset="0"/>
              <a:ea typeface="Arial" panose="020B0604020202020204" pitchFamily="34" charset="0"/>
            </a:endParaRPr>
          </a:p>
          <a:p>
            <a:pPr marL="457200" lvl="0" indent="-228600" algn="l" rtl="0">
              <a:lnSpc>
                <a:spcPct val="100000"/>
              </a:lnSpc>
              <a:spcBef>
                <a:spcPts val="800"/>
              </a:spcBef>
              <a:spcAft>
                <a:spcPts val="0"/>
              </a:spcAft>
              <a:buSzPts val="2000"/>
              <a:buNone/>
            </a:pPr>
            <a:endParaRPr lang="es-MX" dirty="0"/>
          </a:p>
        </p:txBody>
      </p:sp>
      <p:sp>
        <p:nvSpPr>
          <p:cNvPr id="750" name="Google Shape;750;p5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47</a:t>
            </a:fld>
            <a:endParaRPr/>
          </a:p>
        </p:txBody>
      </p:sp>
    </p:spTree>
  </p:cSld>
  <p:clrMapOvr>
    <a:masterClrMapping/>
  </p:clrMapOvr>
  <p:transition spd="slow">
    <p:push/>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5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TABLA GENERAL PARA CASOS DE USO</a:t>
            </a:r>
            <a:endParaRPr/>
          </a:p>
        </p:txBody>
      </p:sp>
      <p:sp>
        <p:nvSpPr>
          <p:cNvPr id="756" name="Google Shape;756;p5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48</a:t>
            </a:fld>
            <a:endParaRPr/>
          </a:p>
        </p:txBody>
      </p:sp>
      <p:graphicFrame>
        <p:nvGraphicFramePr>
          <p:cNvPr id="3" name="Tabla 2">
            <a:extLst>
              <a:ext uri="{FF2B5EF4-FFF2-40B4-BE49-F238E27FC236}">
                <a16:creationId xmlns:a16="http://schemas.microsoft.com/office/drawing/2014/main" id="{6B4A0E86-B7EC-4FD5-B0BB-06EBFB2A0C76}"/>
              </a:ext>
            </a:extLst>
          </p:cNvPr>
          <p:cNvGraphicFramePr>
            <a:graphicFrameLocks noGrp="1"/>
          </p:cNvGraphicFramePr>
          <p:nvPr>
            <p:extLst>
              <p:ext uri="{D42A27DB-BD31-4B8C-83A1-F6EECF244321}">
                <p14:modId xmlns:p14="http://schemas.microsoft.com/office/powerpoint/2010/main" val="198984687"/>
              </p:ext>
            </p:extLst>
          </p:nvPr>
        </p:nvGraphicFramePr>
        <p:xfrm>
          <a:off x="223055" y="1366708"/>
          <a:ext cx="5849620" cy="1542863"/>
        </p:xfrm>
        <a:graphic>
          <a:graphicData uri="http://schemas.openxmlformats.org/drawingml/2006/table">
            <a:tbl>
              <a:tblPr firstRow="1" firstCol="1" bandRow="1">
                <a:tableStyleId>{F30210E9-4EE5-4E76-AE22-89F419F7902F}</a:tableStyleId>
              </a:tblPr>
              <a:tblGrid>
                <a:gridCol w="1178560">
                  <a:extLst>
                    <a:ext uri="{9D8B030D-6E8A-4147-A177-3AD203B41FA5}">
                      <a16:colId xmlns:a16="http://schemas.microsoft.com/office/drawing/2014/main" val="3464814997"/>
                    </a:ext>
                  </a:extLst>
                </a:gridCol>
                <a:gridCol w="1178560">
                  <a:extLst>
                    <a:ext uri="{9D8B030D-6E8A-4147-A177-3AD203B41FA5}">
                      <a16:colId xmlns:a16="http://schemas.microsoft.com/office/drawing/2014/main" val="948679168"/>
                    </a:ext>
                  </a:extLst>
                </a:gridCol>
                <a:gridCol w="1246505">
                  <a:extLst>
                    <a:ext uri="{9D8B030D-6E8A-4147-A177-3AD203B41FA5}">
                      <a16:colId xmlns:a16="http://schemas.microsoft.com/office/drawing/2014/main" val="1945073527"/>
                    </a:ext>
                  </a:extLst>
                </a:gridCol>
                <a:gridCol w="1246505">
                  <a:extLst>
                    <a:ext uri="{9D8B030D-6E8A-4147-A177-3AD203B41FA5}">
                      <a16:colId xmlns:a16="http://schemas.microsoft.com/office/drawing/2014/main" val="1821551799"/>
                    </a:ext>
                  </a:extLst>
                </a:gridCol>
                <a:gridCol w="999490">
                  <a:extLst>
                    <a:ext uri="{9D8B030D-6E8A-4147-A177-3AD203B41FA5}">
                      <a16:colId xmlns:a16="http://schemas.microsoft.com/office/drawing/2014/main" val="3549667195"/>
                    </a:ext>
                  </a:extLst>
                </a:gridCol>
              </a:tblGrid>
              <a:tr h="0">
                <a:tc rowSpan="2">
                  <a:txBody>
                    <a:bodyPr/>
                    <a:lstStyle/>
                    <a:p>
                      <a:pPr algn="just">
                        <a:lnSpc>
                          <a:spcPct val="150000"/>
                        </a:lnSpc>
                        <a:spcAft>
                          <a:spcPts val="800"/>
                        </a:spcAft>
                      </a:pPr>
                      <a:r>
                        <a:rPr lang="es-ES" sz="1100">
                          <a:effectLst/>
                        </a:rPr>
                        <a:t>Gestionar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rowSpan="2">
                  <a:txBody>
                    <a:bodyPr/>
                    <a:lstStyle/>
                    <a:p>
                      <a:pPr algn="just">
                        <a:lnSpc>
                          <a:spcPct val="150000"/>
                        </a:lnSpc>
                        <a:spcAft>
                          <a:spcPts val="800"/>
                        </a:spcAft>
                      </a:pPr>
                      <a:r>
                        <a:rPr lang="es-ES" sz="1100" dirty="0">
                          <a:effectLst/>
                        </a:rPr>
                        <a:t>Acciones</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gridSpan="3">
                  <a:txBody>
                    <a:bodyPr/>
                    <a:lstStyle/>
                    <a:p>
                      <a:pPr algn="ctr">
                        <a:lnSpc>
                          <a:spcPct val="150000"/>
                        </a:lnSpc>
                        <a:spcAft>
                          <a:spcPts val="800"/>
                        </a:spcAft>
                      </a:pPr>
                      <a:r>
                        <a:rPr lang="es-ES" sz="1100">
                          <a:effectLst/>
                        </a:rPr>
                        <a:t>Actores</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957734148"/>
                  </a:ext>
                </a:extLst>
              </a:tr>
              <a:tr h="0">
                <a:tc vMerge="1">
                  <a:txBody>
                    <a:bodyPr/>
                    <a:lstStyle/>
                    <a:p>
                      <a:endParaRPr lang="en-GB"/>
                    </a:p>
                  </a:txBody>
                  <a:tcPr/>
                </a:tc>
                <a:tc vMerge="1">
                  <a:txBody>
                    <a:bodyPr/>
                    <a:lstStyle/>
                    <a:p>
                      <a:endParaRPr lang="en-GB"/>
                    </a:p>
                  </a:txBody>
                  <a:tcPr/>
                </a:tc>
                <a:tc>
                  <a:txBody>
                    <a:bodyPr/>
                    <a:lstStyle/>
                    <a:p>
                      <a:pPr algn="just">
                        <a:lnSpc>
                          <a:spcPct val="150000"/>
                        </a:lnSpc>
                        <a:spcAft>
                          <a:spcPts val="800"/>
                        </a:spcAft>
                      </a:pPr>
                      <a:r>
                        <a:rPr lang="es-ES" sz="1100">
                          <a:effectLst/>
                        </a:rPr>
                        <a:t>Veterinario</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Recepcionista</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Administrador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32446837"/>
                  </a:ext>
                </a:extLst>
              </a:tr>
              <a:tr h="0">
                <a:tc rowSpan="5">
                  <a:txBody>
                    <a:bodyPr/>
                    <a:lstStyle/>
                    <a:p>
                      <a:pPr algn="just">
                        <a:lnSpc>
                          <a:spcPct val="150000"/>
                        </a:lnSpc>
                        <a:spcAft>
                          <a:spcPts val="800"/>
                        </a:spcAft>
                      </a:pPr>
                      <a:r>
                        <a:rPr lang="es-ES" sz="1100">
                          <a:effectLst/>
                        </a:rPr>
                        <a:t>Usuarios</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Crear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8452602"/>
                  </a:ext>
                </a:extLst>
              </a:tr>
              <a:tr h="0">
                <a:tc vMerge="1">
                  <a:txBody>
                    <a:bodyPr/>
                    <a:lstStyle/>
                    <a:p>
                      <a:endParaRPr lang="en-GB"/>
                    </a:p>
                  </a:txBody>
                  <a:tcPr/>
                </a:tc>
                <a:tc>
                  <a:txBody>
                    <a:bodyPr/>
                    <a:lstStyle/>
                    <a:p>
                      <a:pPr algn="just">
                        <a:lnSpc>
                          <a:spcPct val="150000"/>
                        </a:lnSpc>
                        <a:spcAft>
                          <a:spcPts val="800"/>
                        </a:spcAft>
                      </a:pPr>
                      <a:r>
                        <a:rPr lang="es-ES" sz="1100">
                          <a:effectLst/>
                        </a:rPr>
                        <a:t>Buscar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BO"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13225177"/>
                  </a:ext>
                </a:extLst>
              </a:tr>
              <a:tr h="0">
                <a:tc vMerge="1">
                  <a:txBody>
                    <a:bodyPr/>
                    <a:lstStyle/>
                    <a:p>
                      <a:endParaRPr lang="en-GB"/>
                    </a:p>
                  </a:txBody>
                  <a:tcPr/>
                </a:tc>
                <a:tc>
                  <a:txBody>
                    <a:bodyPr/>
                    <a:lstStyle/>
                    <a:p>
                      <a:pPr algn="just">
                        <a:lnSpc>
                          <a:spcPct val="150000"/>
                        </a:lnSpc>
                        <a:spcAft>
                          <a:spcPts val="800"/>
                        </a:spcAft>
                      </a:pPr>
                      <a:r>
                        <a:rPr lang="es-ES" sz="1100">
                          <a:effectLst/>
                        </a:rPr>
                        <a:t>Ver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8740154"/>
                  </a:ext>
                </a:extLst>
              </a:tr>
              <a:tr h="0">
                <a:tc vMerge="1">
                  <a:txBody>
                    <a:bodyPr/>
                    <a:lstStyle/>
                    <a:p>
                      <a:endParaRPr lang="en-GB"/>
                    </a:p>
                  </a:txBody>
                  <a:tcPr/>
                </a:tc>
                <a:tc>
                  <a:txBody>
                    <a:bodyPr/>
                    <a:lstStyle/>
                    <a:p>
                      <a:pPr algn="just">
                        <a:lnSpc>
                          <a:spcPct val="150000"/>
                        </a:lnSpc>
                        <a:spcAft>
                          <a:spcPts val="800"/>
                        </a:spcAft>
                      </a:pPr>
                      <a:r>
                        <a:rPr lang="es-ES" sz="1100">
                          <a:effectLst/>
                        </a:rPr>
                        <a:t>Modificar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35369866"/>
                  </a:ext>
                </a:extLst>
              </a:tr>
              <a:tr h="0">
                <a:tc vMerge="1">
                  <a:txBody>
                    <a:bodyPr/>
                    <a:lstStyle/>
                    <a:p>
                      <a:endParaRPr lang="en-GB"/>
                    </a:p>
                  </a:txBody>
                  <a:tcPr/>
                </a:tc>
                <a:tc>
                  <a:txBody>
                    <a:bodyPr/>
                    <a:lstStyle/>
                    <a:p>
                      <a:pPr algn="just">
                        <a:lnSpc>
                          <a:spcPct val="150000"/>
                        </a:lnSpc>
                        <a:spcAft>
                          <a:spcPts val="800"/>
                        </a:spcAft>
                      </a:pPr>
                      <a:r>
                        <a:rPr lang="es-ES" sz="1100">
                          <a:effectLst/>
                        </a:rPr>
                        <a:t>Deshabilitar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X</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95495363"/>
                  </a:ext>
                </a:extLst>
              </a:tr>
            </a:tbl>
          </a:graphicData>
        </a:graphic>
      </p:graphicFrame>
      <p:graphicFrame>
        <p:nvGraphicFramePr>
          <p:cNvPr id="4" name="Tabla 3">
            <a:extLst>
              <a:ext uri="{FF2B5EF4-FFF2-40B4-BE49-F238E27FC236}">
                <a16:creationId xmlns:a16="http://schemas.microsoft.com/office/drawing/2014/main" id="{95B726D4-CCAC-4BBC-B867-7096F51F5904}"/>
              </a:ext>
            </a:extLst>
          </p:cNvPr>
          <p:cNvGraphicFramePr>
            <a:graphicFrameLocks noGrp="1"/>
          </p:cNvGraphicFramePr>
          <p:nvPr>
            <p:extLst>
              <p:ext uri="{D42A27DB-BD31-4B8C-83A1-F6EECF244321}">
                <p14:modId xmlns:p14="http://schemas.microsoft.com/office/powerpoint/2010/main" val="3295805544"/>
              </p:ext>
            </p:extLst>
          </p:nvPr>
        </p:nvGraphicFramePr>
        <p:xfrm>
          <a:off x="223055" y="3187792"/>
          <a:ext cx="5849620" cy="1542863"/>
        </p:xfrm>
        <a:graphic>
          <a:graphicData uri="http://schemas.openxmlformats.org/drawingml/2006/table">
            <a:tbl>
              <a:tblPr firstRow="1" firstCol="1" bandRow="1">
                <a:tableStyleId>{F30210E9-4EE5-4E76-AE22-89F419F7902F}</a:tableStyleId>
              </a:tblPr>
              <a:tblGrid>
                <a:gridCol w="1178560">
                  <a:extLst>
                    <a:ext uri="{9D8B030D-6E8A-4147-A177-3AD203B41FA5}">
                      <a16:colId xmlns:a16="http://schemas.microsoft.com/office/drawing/2014/main" val="3244785433"/>
                    </a:ext>
                  </a:extLst>
                </a:gridCol>
                <a:gridCol w="1178560">
                  <a:extLst>
                    <a:ext uri="{9D8B030D-6E8A-4147-A177-3AD203B41FA5}">
                      <a16:colId xmlns:a16="http://schemas.microsoft.com/office/drawing/2014/main" val="3397184261"/>
                    </a:ext>
                  </a:extLst>
                </a:gridCol>
                <a:gridCol w="1246505">
                  <a:extLst>
                    <a:ext uri="{9D8B030D-6E8A-4147-A177-3AD203B41FA5}">
                      <a16:colId xmlns:a16="http://schemas.microsoft.com/office/drawing/2014/main" val="4063367502"/>
                    </a:ext>
                  </a:extLst>
                </a:gridCol>
                <a:gridCol w="1246505">
                  <a:extLst>
                    <a:ext uri="{9D8B030D-6E8A-4147-A177-3AD203B41FA5}">
                      <a16:colId xmlns:a16="http://schemas.microsoft.com/office/drawing/2014/main" val="3977336590"/>
                    </a:ext>
                  </a:extLst>
                </a:gridCol>
                <a:gridCol w="999490">
                  <a:extLst>
                    <a:ext uri="{9D8B030D-6E8A-4147-A177-3AD203B41FA5}">
                      <a16:colId xmlns:a16="http://schemas.microsoft.com/office/drawing/2014/main" val="4163106573"/>
                    </a:ext>
                  </a:extLst>
                </a:gridCol>
              </a:tblGrid>
              <a:tr h="0">
                <a:tc rowSpan="2">
                  <a:txBody>
                    <a:bodyPr/>
                    <a:lstStyle/>
                    <a:p>
                      <a:pPr algn="just">
                        <a:lnSpc>
                          <a:spcPct val="150000"/>
                        </a:lnSpc>
                        <a:spcAft>
                          <a:spcPts val="800"/>
                        </a:spcAft>
                      </a:pPr>
                      <a:r>
                        <a:rPr lang="es-ES" sz="1100">
                          <a:effectLst/>
                        </a:rPr>
                        <a:t>Gestionar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rowSpan="2">
                  <a:txBody>
                    <a:bodyPr/>
                    <a:lstStyle/>
                    <a:p>
                      <a:pPr algn="just">
                        <a:lnSpc>
                          <a:spcPct val="150000"/>
                        </a:lnSpc>
                        <a:spcAft>
                          <a:spcPts val="800"/>
                        </a:spcAft>
                      </a:pPr>
                      <a:r>
                        <a:rPr lang="es-ES" sz="1100">
                          <a:effectLst/>
                        </a:rPr>
                        <a:t>Acciones</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gridSpan="3">
                  <a:txBody>
                    <a:bodyPr/>
                    <a:lstStyle/>
                    <a:p>
                      <a:pPr algn="ctr">
                        <a:lnSpc>
                          <a:spcPct val="150000"/>
                        </a:lnSpc>
                        <a:spcAft>
                          <a:spcPts val="800"/>
                        </a:spcAft>
                      </a:pPr>
                      <a:r>
                        <a:rPr lang="es-ES" sz="1100">
                          <a:effectLst/>
                        </a:rPr>
                        <a:t>Actores</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563340064"/>
                  </a:ext>
                </a:extLst>
              </a:tr>
              <a:tr h="0">
                <a:tc vMerge="1">
                  <a:txBody>
                    <a:bodyPr/>
                    <a:lstStyle/>
                    <a:p>
                      <a:endParaRPr lang="en-GB"/>
                    </a:p>
                  </a:txBody>
                  <a:tcPr/>
                </a:tc>
                <a:tc vMerge="1">
                  <a:txBody>
                    <a:bodyPr/>
                    <a:lstStyle/>
                    <a:p>
                      <a:endParaRPr lang="en-GB"/>
                    </a:p>
                  </a:txBody>
                  <a:tcPr/>
                </a:tc>
                <a:tc>
                  <a:txBody>
                    <a:bodyPr/>
                    <a:lstStyle/>
                    <a:p>
                      <a:pPr algn="just">
                        <a:lnSpc>
                          <a:spcPct val="150000"/>
                        </a:lnSpc>
                        <a:spcAft>
                          <a:spcPts val="800"/>
                        </a:spcAft>
                      </a:pPr>
                      <a:r>
                        <a:rPr lang="es-ES" sz="1100">
                          <a:effectLst/>
                        </a:rPr>
                        <a:t>Veterinario</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Recepcionista</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Administrador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979038048"/>
                  </a:ext>
                </a:extLst>
              </a:tr>
              <a:tr h="0">
                <a:tc rowSpan="5">
                  <a:txBody>
                    <a:bodyPr/>
                    <a:lstStyle/>
                    <a:p>
                      <a:pPr algn="just">
                        <a:lnSpc>
                          <a:spcPct val="150000"/>
                        </a:lnSpc>
                        <a:spcAft>
                          <a:spcPts val="800"/>
                        </a:spcAft>
                      </a:pPr>
                      <a:r>
                        <a:rPr lang="es-ES" sz="1100" dirty="0">
                          <a:effectLst/>
                        </a:rPr>
                        <a:t>Animales Silvestres</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Crear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64334856"/>
                  </a:ext>
                </a:extLst>
              </a:tr>
              <a:tr h="0">
                <a:tc vMerge="1">
                  <a:txBody>
                    <a:bodyPr/>
                    <a:lstStyle/>
                    <a:p>
                      <a:endParaRPr lang="en-GB"/>
                    </a:p>
                  </a:txBody>
                  <a:tcPr/>
                </a:tc>
                <a:tc>
                  <a:txBody>
                    <a:bodyPr/>
                    <a:lstStyle/>
                    <a:p>
                      <a:pPr algn="just">
                        <a:lnSpc>
                          <a:spcPct val="150000"/>
                        </a:lnSpc>
                        <a:spcAft>
                          <a:spcPts val="800"/>
                        </a:spcAft>
                      </a:pPr>
                      <a:r>
                        <a:rPr lang="es-ES" sz="1100">
                          <a:effectLst/>
                        </a:rPr>
                        <a:t>Buscar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BO"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3802032"/>
                  </a:ext>
                </a:extLst>
              </a:tr>
              <a:tr h="0">
                <a:tc vMerge="1">
                  <a:txBody>
                    <a:bodyPr/>
                    <a:lstStyle/>
                    <a:p>
                      <a:endParaRPr lang="en-GB"/>
                    </a:p>
                  </a:txBody>
                  <a:tcPr/>
                </a:tc>
                <a:tc>
                  <a:txBody>
                    <a:bodyPr/>
                    <a:lstStyle/>
                    <a:p>
                      <a:pPr algn="just">
                        <a:lnSpc>
                          <a:spcPct val="150000"/>
                        </a:lnSpc>
                        <a:spcAft>
                          <a:spcPts val="800"/>
                        </a:spcAft>
                      </a:pPr>
                      <a:r>
                        <a:rPr lang="es-ES" sz="1100">
                          <a:effectLst/>
                        </a:rPr>
                        <a:t>Ver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41293396"/>
                  </a:ext>
                </a:extLst>
              </a:tr>
              <a:tr h="0">
                <a:tc vMerge="1">
                  <a:txBody>
                    <a:bodyPr/>
                    <a:lstStyle/>
                    <a:p>
                      <a:endParaRPr lang="en-GB"/>
                    </a:p>
                  </a:txBody>
                  <a:tcPr/>
                </a:tc>
                <a:tc>
                  <a:txBody>
                    <a:bodyPr/>
                    <a:lstStyle/>
                    <a:p>
                      <a:pPr algn="just">
                        <a:lnSpc>
                          <a:spcPct val="150000"/>
                        </a:lnSpc>
                        <a:spcAft>
                          <a:spcPts val="800"/>
                        </a:spcAft>
                      </a:pPr>
                      <a:r>
                        <a:rPr lang="es-ES" sz="1100">
                          <a:effectLst/>
                        </a:rPr>
                        <a:t>Modificar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50629213"/>
                  </a:ext>
                </a:extLst>
              </a:tr>
              <a:tr h="0">
                <a:tc vMerge="1">
                  <a:txBody>
                    <a:bodyPr/>
                    <a:lstStyle/>
                    <a:p>
                      <a:endParaRPr lang="en-GB"/>
                    </a:p>
                  </a:txBody>
                  <a:tcPr/>
                </a:tc>
                <a:tc>
                  <a:txBody>
                    <a:bodyPr/>
                    <a:lstStyle/>
                    <a:p>
                      <a:pPr algn="just">
                        <a:lnSpc>
                          <a:spcPct val="150000"/>
                        </a:lnSpc>
                        <a:spcAft>
                          <a:spcPts val="800"/>
                        </a:spcAft>
                      </a:pPr>
                      <a:r>
                        <a:rPr lang="es-ES" sz="1100">
                          <a:effectLst/>
                        </a:rPr>
                        <a:t>Deshabilitar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X</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122213"/>
                  </a:ext>
                </a:extLst>
              </a:tr>
            </a:tbl>
          </a:graphicData>
        </a:graphic>
      </p:graphicFrame>
    </p:spTree>
  </p:cSld>
  <p:clrMapOvr>
    <a:masterClrMapping/>
  </p:clrMapOvr>
  <p:transition spd="slow">
    <p:push/>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5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TABLA GENERAL PARA CASOS DE USO</a:t>
            </a:r>
            <a:endParaRPr/>
          </a:p>
        </p:txBody>
      </p:sp>
      <p:sp>
        <p:nvSpPr>
          <p:cNvPr id="764" name="Google Shape;764;p5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49</a:t>
            </a:fld>
            <a:endParaRPr/>
          </a:p>
        </p:txBody>
      </p:sp>
      <p:graphicFrame>
        <p:nvGraphicFramePr>
          <p:cNvPr id="2" name="Tabla 1">
            <a:extLst>
              <a:ext uri="{FF2B5EF4-FFF2-40B4-BE49-F238E27FC236}">
                <a16:creationId xmlns:a16="http://schemas.microsoft.com/office/drawing/2014/main" id="{B5AAAF80-6000-4926-B474-793B9DF2628C}"/>
              </a:ext>
            </a:extLst>
          </p:cNvPr>
          <p:cNvGraphicFramePr>
            <a:graphicFrameLocks noGrp="1"/>
          </p:cNvGraphicFramePr>
          <p:nvPr>
            <p:extLst>
              <p:ext uri="{D42A27DB-BD31-4B8C-83A1-F6EECF244321}">
                <p14:modId xmlns:p14="http://schemas.microsoft.com/office/powerpoint/2010/main" val="3462931650"/>
              </p:ext>
            </p:extLst>
          </p:nvPr>
        </p:nvGraphicFramePr>
        <p:xfrm>
          <a:off x="223055" y="1456875"/>
          <a:ext cx="5849620" cy="1322454"/>
        </p:xfrm>
        <a:graphic>
          <a:graphicData uri="http://schemas.openxmlformats.org/drawingml/2006/table">
            <a:tbl>
              <a:tblPr firstRow="1" firstCol="1" bandRow="1">
                <a:tableStyleId>{F30210E9-4EE5-4E76-AE22-89F419F7902F}</a:tableStyleId>
              </a:tblPr>
              <a:tblGrid>
                <a:gridCol w="1178560">
                  <a:extLst>
                    <a:ext uri="{9D8B030D-6E8A-4147-A177-3AD203B41FA5}">
                      <a16:colId xmlns:a16="http://schemas.microsoft.com/office/drawing/2014/main" val="925994556"/>
                    </a:ext>
                  </a:extLst>
                </a:gridCol>
                <a:gridCol w="1178560">
                  <a:extLst>
                    <a:ext uri="{9D8B030D-6E8A-4147-A177-3AD203B41FA5}">
                      <a16:colId xmlns:a16="http://schemas.microsoft.com/office/drawing/2014/main" val="388033761"/>
                    </a:ext>
                  </a:extLst>
                </a:gridCol>
                <a:gridCol w="1246505">
                  <a:extLst>
                    <a:ext uri="{9D8B030D-6E8A-4147-A177-3AD203B41FA5}">
                      <a16:colId xmlns:a16="http://schemas.microsoft.com/office/drawing/2014/main" val="724873367"/>
                    </a:ext>
                  </a:extLst>
                </a:gridCol>
                <a:gridCol w="1246505">
                  <a:extLst>
                    <a:ext uri="{9D8B030D-6E8A-4147-A177-3AD203B41FA5}">
                      <a16:colId xmlns:a16="http://schemas.microsoft.com/office/drawing/2014/main" val="1146724550"/>
                    </a:ext>
                  </a:extLst>
                </a:gridCol>
                <a:gridCol w="999490">
                  <a:extLst>
                    <a:ext uri="{9D8B030D-6E8A-4147-A177-3AD203B41FA5}">
                      <a16:colId xmlns:a16="http://schemas.microsoft.com/office/drawing/2014/main" val="3104782280"/>
                    </a:ext>
                  </a:extLst>
                </a:gridCol>
              </a:tblGrid>
              <a:tr h="0">
                <a:tc rowSpan="2">
                  <a:txBody>
                    <a:bodyPr/>
                    <a:lstStyle/>
                    <a:p>
                      <a:pPr algn="just">
                        <a:lnSpc>
                          <a:spcPct val="150000"/>
                        </a:lnSpc>
                        <a:spcAft>
                          <a:spcPts val="800"/>
                        </a:spcAft>
                      </a:pPr>
                      <a:r>
                        <a:rPr lang="es-ES" sz="1100">
                          <a:effectLst/>
                        </a:rPr>
                        <a:t>Gestionar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rowSpan="2">
                  <a:txBody>
                    <a:bodyPr/>
                    <a:lstStyle/>
                    <a:p>
                      <a:pPr algn="just">
                        <a:lnSpc>
                          <a:spcPct val="150000"/>
                        </a:lnSpc>
                        <a:spcAft>
                          <a:spcPts val="800"/>
                        </a:spcAft>
                      </a:pPr>
                      <a:r>
                        <a:rPr lang="es-ES" sz="1100">
                          <a:effectLst/>
                        </a:rPr>
                        <a:t>Acciones</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gridSpan="3">
                  <a:txBody>
                    <a:bodyPr/>
                    <a:lstStyle/>
                    <a:p>
                      <a:pPr algn="ctr">
                        <a:lnSpc>
                          <a:spcPct val="150000"/>
                        </a:lnSpc>
                        <a:spcAft>
                          <a:spcPts val="800"/>
                        </a:spcAft>
                      </a:pPr>
                      <a:r>
                        <a:rPr lang="es-ES" sz="1100">
                          <a:effectLst/>
                        </a:rPr>
                        <a:t>Actores</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036158465"/>
                  </a:ext>
                </a:extLst>
              </a:tr>
              <a:tr h="0">
                <a:tc vMerge="1">
                  <a:txBody>
                    <a:bodyPr/>
                    <a:lstStyle/>
                    <a:p>
                      <a:endParaRPr lang="en-GB"/>
                    </a:p>
                  </a:txBody>
                  <a:tcPr/>
                </a:tc>
                <a:tc vMerge="1">
                  <a:txBody>
                    <a:bodyPr/>
                    <a:lstStyle/>
                    <a:p>
                      <a:endParaRPr lang="en-GB"/>
                    </a:p>
                  </a:txBody>
                  <a:tcPr/>
                </a:tc>
                <a:tc>
                  <a:txBody>
                    <a:bodyPr/>
                    <a:lstStyle/>
                    <a:p>
                      <a:pPr algn="just">
                        <a:lnSpc>
                          <a:spcPct val="150000"/>
                        </a:lnSpc>
                        <a:spcAft>
                          <a:spcPts val="800"/>
                        </a:spcAft>
                      </a:pPr>
                      <a:r>
                        <a:rPr lang="es-ES" sz="1100">
                          <a:effectLst/>
                        </a:rPr>
                        <a:t>Veterinario</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Recepcionista</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Administrador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49322218"/>
                  </a:ext>
                </a:extLst>
              </a:tr>
              <a:tr h="0">
                <a:tc rowSpan="4">
                  <a:txBody>
                    <a:bodyPr/>
                    <a:lstStyle/>
                    <a:p>
                      <a:pPr>
                        <a:lnSpc>
                          <a:spcPct val="150000"/>
                        </a:lnSpc>
                        <a:spcAft>
                          <a:spcPts val="800"/>
                        </a:spcAft>
                      </a:pPr>
                      <a:r>
                        <a:rPr lang="es-ES" sz="1100">
                          <a:effectLst/>
                        </a:rPr>
                        <a:t>Acta de Recepción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Crear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21350893"/>
                  </a:ext>
                </a:extLst>
              </a:tr>
              <a:tr h="0">
                <a:tc vMerge="1">
                  <a:txBody>
                    <a:bodyPr/>
                    <a:lstStyle/>
                    <a:p>
                      <a:endParaRPr lang="en-GB"/>
                    </a:p>
                  </a:txBody>
                  <a:tcPr/>
                </a:tc>
                <a:tc>
                  <a:txBody>
                    <a:bodyPr/>
                    <a:lstStyle/>
                    <a:p>
                      <a:pPr algn="just">
                        <a:lnSpc>
                          <a:spcPct val="150000"/>
                        </a:lnSpc>
                        <a:spcAft>
                          <a:spcPts val="800"/>
                        </a:spcAft>
                      </a:pPr>
                      <a:r>
                        <a:rPr lang="es-ES" sz="1100">
                          <a:effectLst/>
                        </a:rPr>
                        <a:t>Buscar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BO"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82347139"/>
                  </a:ext>
                </a:extLst>
              </a:tr>
              <a:tr h="0">
                <a:tc vMerge="1">
                  <a:txBody>
                    <a:bodyPr/>
                    <a:lstStyle/>
                    <a:p>
                      <a:endParaRPr lang="en-GB"/>
                    </a:p>
                  </a:txBody>
                  <a:tcPr/>
                </a:tc>
                <a:tc>
                  <a:txBody>
                    <a:bodyPr/>
                    <a:lstStyle/>
                    <a:p>
                      <a:pPr algn="just">
                        <a:lnSpc>
                          <a:spcPct val="150000"/>
                        </a:lnSpc>
                        <a:spcAft>
                          <a:spcPts val="800"/>
                        </a:spcAft>
                      </a:pPr>
                      <a:r>
                        <a:rPr lang="es-ES" sz="1100">
                          <a:effectLst/>
                        </a:rPr>
                        <a:t>Ver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74711924"/>
                  </a:ext>
                </a:extLst>
              </a:tr>
              <a:tr h="0">
                <a:tc vMerge="1">
                  <a:txBody>
                    <a:bodyPr/>
                    <a:lstStyle/>
                    <a:p>
                      <a:endParaRPr lang="en-GB"/>
                    </a:p>
                  </a:txBody>
                  <a:tcPr/>
                </a:tc>
                <a:tc>
                  <a:txBody>
                    <a:bodyPr/>
                    <a:lstStyle/>
                    <a:p>
                      <a:pPr algn="just">
                        <a:lnSpc>
                          <a:spcPct val="150000"/>
                        </a:lnSpc>
                        <a:spcAft>
                          <a:spcPts val="800"/>
                        </a:spcAft>
                      </a:pPr>
                      <a:r>
                        <a:rPr lang="es-ES" sz="1100">
                          <a:effectLst/>
                        </a:rPr>
                        <a:t>Modificar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X</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452766658"/>
                  </a:ext>
                </a:extLst>
              </a:tr>
            </a:tbl>
          </a:graphicData>
        </a:graphic>
      </p:graphicFrame>
      <p:graphicFrame>
        <p:nvGraphicFramePr>
          <p:cNvPr id="3" name="Tabla 2">
            <a:extLst>
              <a:ext uri="{FF2B5EF4-FFF2-40B4-BE49-F238E27FC236}">
                <a16:creationId xmlns:a16="http://schemas.microsoft.com/office/drawing/2014/main" id="{B1DDCF4B-DF88-4759-9563-CA92ECB942B0}"/>
              </a:ext>
            </a:extLst>
          </p:cNvPr>
          <p:cNvGraphicFramePr>
            <a:graphicFrameLocks noGrp="1"/>
          </p:cNvGraphicFramePr>
          <p:nvPr>
            <p:extLst>
              <p:ext uri="{D42A27DB-BD31-4B8C-83A1-F6EECF244321}">
                <p14:modId xmlns:p14="http://schemas.microsoft.com/office/powerpoint/2010/main" val="803591073"/>
              </p:ext>
            </p:extLst>
          </p:nvPr>
        </p:nvGraphicFramePr>
        <p:xfrm>
          <a:off x="223055" y="3077429"/>
          <a:ext cx="5849620" cy="1322454"/>
        </p:xfrm>
        <a:graphic>
          <a:graphicData uri="http://schemas.openxmlformats.org/drawingml/2006/table">
            <a:tbl>
              <a:tblPr firstRow="1" firstCol="1" bandRow="1">
                <a:tableStyleId>{F30210E9-4EE5-4E76-AE22-89F419F7902F}</a:tableStyleId>
              </a:tblPr>
              <a:tblGrid>
                <a:gridCol w="1178560">
                  <a:extLst>
                    <a:ext uri="{9D8B030D-6E8A-4147-A177-3AD203B41FA5}">
                      <a16:colId xmlns:a16="http://schemas.microsoft.com/office/drawing/2014/main" val="3314145951"/>
                    </a:ext>
                  </a:extLst>
                </a:gridCol>
                <a:gridCol w="1178560">
                  <a:extLst>
                    <a:ext uri="{9D8B030D-6E8A-4147-A177-3AD203B41FA5}">
                      <a16:colId xmlns:a16="http://schemas.microsoft.com/office/drawing/2014/main" val="53456800"/>
                    </a:ext>
                  </a:extLst>
                </a:gridCol>
                <a:gridCol w="1246505">
                  <a:extLst>
                    <a:ext uri="{9D8B030D-6E8A-4147-A177-3AD203B41FA5}">
                      <a16:colId xmlns:a16="http://schemas.microsoft.com/office/drawing/2014/main" val="1441134942"/>
                    </a:ext>
                  </a:extLst>
                </a:gridCol>
                <a:gridCol w="1246505">
                  <a:extLst>
                    <a:ext uri="{9D8B030D-6E8A-4147-A177-3AD203B41FA5}">
                      <a16:colId xmlns:a16="http://schemas.microsoft.com/office/drawing/2014/main" val="2483719156"/>
                    </a:ext>
                  </a:extLst>
                </a:gridCol>
                <a:gridCol w="999490">
                  <a:extLst>
                    <a:ext uri="{9D8B030D-6E8A-4147-A177-3AD203B41FA5}">
                      <a16:colId xmlns:a16="http://schemas.microsoft.com/office/drawing/2014/main" val="1528347921"/>
                    </a:ext>
                  </a:extLst>
                </a:gridCol>
              </a:tblGrid>
              <a:tr h="0">
                <a:tc rowSpan="2">
                  <a:txBody>
                    <a:bodyPr/>
                    <a:lstStyle/>
                    <a:p>
                      <a:pPr algn="just">
                        <a:lnSpc>
                          <a:spcPct val="150000"/>
                        </a:lnSpc>
                        <a:spcAft>
                          <a:spcPts val="800"/>
                        </a:spcAft>
                      </a:pPr>
                      <a:r>
                        <a:rPr lang="es-ES" sz="1100" dirty="0">
                          <a:effectLst/>
                        </a:rPr>
                        <a:t>Gestionar</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rowSpan="2">
                  <a:txBody>
                    <a:bodyPr/>
                    <a:lstStyle/>
                    <a:p>
                      <a:pPr algn="just">
                        <a:lnSpc>
                          <a:spcPct val="150000"/>
                        </a:lnSpc>
                        <a:spcAft>
                          <a:spcPts val="800"/>
                        </a:spcAft>
                      </a:pPr>
                      <a:r>
                        <a:rPr lang="es-ES" sz="1100">
                          <a:effectLst/>
                        </a:rPr>
                        <a:t>Acciones</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gridSpan="3">
                  <a:txBody>
                    <a:bodyPr/>
                    <a:lstStyle/>
                    <a:p>
                      <a:pPr algn="ctr">
                        <a:lnSpc>
                          <a:spcPct val="150000"/>
                        </a:lnSpc>
                        <a:spcAft>
                          <a:spcPts val="800"/>
                        </a:spcAft>
                      </a:pPr>
                      <a:r>
                        <a:rPr lang="es-ES" sz="1100">
                          <a:effectLst/>
                        </a:rPr>
                        <a:t>Actores</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604588029"/>
                  </a:ext>
                </a:extLst>
              </a:tr>
              <a:tr h="0">
                <a:tc vMerge="1">
                  <a:txBody>
                    <a:bodyPr/>
                    <a:lstStyle/>
                    <a:p>
                      <a:endParaRPr lang="en-GB"/>
                    </a:p>
                  </a:txBody>
                  <a:tcPr/>
                </a:tc>
                <a:tc vMerge="1">
                  <a:txBody>
                    <a:bodyPr/>
                    <a:lstStyle/>
                    <a:p>
                      <a:endParaRPr lang="en-GB"/>
                    </a:p>
                  </a:txBody>
                  <a:tcPr/>
                </a:tc>
                <a:tc>
                  <a:txBody>
                    <a:bodyPr/>
                    <a:lstStyle/>
                    <a:p>
                      <a:pPr algn="just">
                        <a:lnSpc>
                          <a:spcPct val="150000"/>
                        </a:lnSpc>
                        <a:spcAft>
                          <a:spcPts val="800"/>
                        </a:spcAft>
                      </a:pPr>
                      <a:r>
                        <a:rPr lang="es-ES" sz="1100">
                          <a:effectLst/>
                        </a:rPr>
                        <a:t>Veterinario</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Recepcionista</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Administrador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00623429"/>
                  </a:ext>
                </a:extLst>
              </a:tr>
              <a:tr h="0">
                <a:tc rowSpan="4">
                  <a:txBody>
                    <a:bodyPr/>
                    <a:lstStyle/>
                    <a:p>
                      <a:pPr>
                        <a:lnSpc>
                          <a:spcPct val="150000"/>
                        </a:lnSpc>
                        <a:spcAft>
                          <a:spcPts val="800"/>
                        </a:spcAft>
                      </a:pPr>
                      <a:r>
                        <a:rPr lang="es-ES" sz="1100">
                          <a:effectLst/>
                        </a:rPr>
                        <a:t>Historia Clínica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Crear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7292828"/>
                  </a:ext>
                </a:extLst>
              </a:tr>
              <a:tr h="0">
                <a:tc vMerge="1">
                  <a:txBody>
                    <a:bodyPr/>
                    <a:lstStyle/>
                    <a:p>
                      <a:endParaRPr lang="en-GB"/>
                    </a:p>
                  </a:txBody>
                  <a:tcPr/>
                </a:tc>
                <a:tc>
                  <a:txBody>
                    <a:bodyPr/>
                    <a:lstStyle/>
                    <a:p>
                      <a:pPr algn="just">
                        <a:lnSpc>
                          <a:spcPct val="150000"/>
                        </a:lnSpc>
                        <a:spcAft>
                          <a:spcPts val="800"/>
                        </a:spcAft>
                      </a:pPr>
                      <a:r>
                        <a:rPr lang="es-ES" sz="1100">
                          <a:effectLst/>
                        </a:rPr>
                        <a:t>Buscar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BO"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414093578"/>
                  </a:ext>
                </a:extLst>
              </a:tr>
              <a:tr h="0">
                <a:tc vMerge="1">
                  <a:txBody>
                    <a:bodyPr/>
                    <a:lstStyle/>
                    <a:p>
                      <a:endParaRPr lang="en-GB"/>
                    </a:p>
                  </a:txBody>
                  <a:tcPr/>
                </a:tc>
                <a:tc>
                  <a:txBody>
                    <a:bodyPr/>
                    <a:lstStyle/>
                    <a:p>
                      <a:pPr algn="just">
                        <a:lnSpc>
                          <a:spcPct val="150000"/>
                        </a:lnSpc>
                        <a:spcAft>
                          <a:spcPts val="800"/>
                        </a:spcAft>
                      </a:pPr>
                      <a:r>
                        <a:rPr lang="es-ES" sz="1100">
                          <a:effectLst/>
                        </a:rPr>
                        <a:t>Ver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97161152"/>
                  </a:ext>
                </a:extLst>
              </a:tr>
              <a:tr h="0">
                <a:tc vMerge="1">
                  <a:txBody>
                    <a:bodyPr/>
                    <a:lstStyle/>
                    <a:p>
                      <a:endParaRPr lang="en-GB"/>
                    </a:p>
                  </a:txBody>
                  <a:tcPr/>
                </a:tc>
                <a:tc>
                  <a:txBody>
                    <a:bodyPr/>
                    <a:lstStyle/>
                    <a:p>
                      <a:pPr algn="just">
                        <a:lnSpc>
                          <a:spcPct val="150000"/>
                        </a:lnSpc>
                        <a:spcAft>
                          <a:spcPts val="800"/>
                        </a:spcAft>
                      </a:pPr>
                      <a:r>
                        <a:rPr lang="es-ES" sz="1100">
                          <a:effectLst/>
                        </a:rPr>
                        <a:t>Modificar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X</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38431768"/>
                  </a:ext>
                </a:extLst>
              </a:tr>
            </a:tbl>
          </a:graphicData>
        </a:graphic>
      </p:graphicFrame>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PROCESOS DEL SISTEMA ACTUAL</a:t>
            </a:r>
            <a:endParaRPr>
              <a:solidFill>
                <a:schemeClr val="lt1"/>
              </a:solidFill>
            </a:endParaRPr>
          </a:p>
        </p:txBody>
      </p:sp>
      <p:sp>
        <p:nvSpPr>
          <p:cNvPr id="161" name="Google Shape;161;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5</a:t>
            </a:fld>
            <a:endParaRPr/>
          </a:p>
        </p:txBody>
      </p:sp>
      <p:grpSp>
        <p:nvGrpSpPr>
          <p:cNvPr id="162" name="Google Shape;162;p19"/>
          <p:cNvGrpSpPr/>
          <p:nvPr/>
        </p:nvGrpSpPr>
        <p:grpSpPr>
          <a:xfrm>
            <a:off x="293683" y="574116"/>
            <a:ext cx="309041" cy="403123"/>
            <a:chOff x="590250" y="244200"/>
            <a:chExt cx="407975" cy="532175"/>
          </a:xfrm>
        </p:grpSpPr>
        <p:sp>
          <p:nvSpPr>
            <p:cNvPr id="163" name="Google Shape;163;p19"/>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19"/>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19"/>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19"/>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 name="Google Shape;167;p19"/>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 name="Google Shape;168;p19"/>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 name="Google Shape;169;p19"/>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 name="Google Shape;170;p19"/>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19"/>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19"/>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 name="Google Shape;173;p19"/>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 name="Google Shape;174;p19"/>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19"/>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19"/>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77" name="Google Shape;177;p19"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178" name="Google Shape;178;p19"/>
          <p:cNvPicPr preferRelativeResize="0"/>
          <p:nvPr/>
        </p:nvPicPr>
        <p:blipFill rotWithShape="1">
          <a:blip r:embed="rId4">
            <a:alphaModFix/>
          </a:blip>
          <a:srcRect l="21056" r="26681"/>
          <a:stretch/>
        </p:blipFill>
        <p:spPr>
          <a:xfrm rot="5400000">
            <a:off x="4533892" y="1759950"/>
            <a:ext cx="2688015" cy="2892106"/>
          </a:xfrm>
          <a:prstGeom prst="rect">
            <a:avLst/>
          </a:prstGeom>
          <a:noFill/>
          <a:ln>
            <a:noFill/>
          </a:ln>
          <a:effectLst>
            <a:outerShdw blurRad="292100" dist="139700" dir="2700000" algn="tl" rotWithShape="0">
              <a:srgbClr val="333333">
                <a:alpha val="63529"/>
              </a:srgbClr>
            </a:outerShdw>
          </a:effectLst>
        </p:spPr>
      </p:pic>
      <p:pic>
        <p:nvPicPr>
          <p:cNvPr id="179" name="Google Shape;179;p19"/>
          <p:cNvPicPr preferRelativeResize="0"/>
          <p:nvPr/>
        </p:nvPicPr>
        <p:blipFill rotWithShape="1">
          <a:blip r:embed="rId5">
            <a:alphaModFix/>
          </a:blip>
          <a:srcRect l="16254" r="12185"/>
          <a:stretch/>
        </p:blipFill>
        <p:spPr>
          <a:xfrm rot="5400000">
            <a:off x="653243" y="2080552"/>
            <a:ext cx="2862606" cy="2249291"/>
          </a:xfrm>
          <a:prstGeom prst="rect">
            <a:avLst/>
          </a:prstGeom>
          <a:noFill/>
          <a:ln>
            <a:noFill/>
          </a:ln>
          <a:effectLst>
            <a:outerShdw blurRad="292100" dist="139700" dir="2700000" algn="tl" rotWithShape="0">
              <a:srgbClr val="333333">
                <a:alpha val="63529"/>
              </a:srgbClr>
            </a:outerShdw>
          </a:effectLst>
        </p:spPr>
      </p:pic>
      <p:sp>
        <p:nvSpPr>
          <p:cNvPr id="180" name="Google Shape;180;p19"/>
          <p:cNvSpPr/>
          <p:nvPr/>
        </p:nvSpPr>
        <p:spPr>
          <a:xfrm rot="10800000">
            <a:off x="3768616" y="2886613"/>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81" name="Google Shape;181;p19"/>
          <p:cNvSpPr/>
          <p:nvPr/>
        </p:nvSpPr>
        <p:spPr>
          <a:xfrm>
            <a:off x="684666" y="1325719"/>
            <a:ext cx="749436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HISTORIA CLÍNICA</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5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REQUISITOS FUNCIONALES</a:t>
            </a:r>
            <a:endParaRPr/>
          </a:p>
        </p:txBody>
      </p:sp>
      <p:sp>
        <p:nvSpPr>
          <p:cNvPr id="781" name="Google Shape;781;p5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50</a:t>
            </a:fld>
            <a:endParaRPr/>
          </a:p>
        </p:txBody>
      </p:sp>
      <p:graphicFrame>
        <p:nvGraphicFramePr>
          <p:cNvPr id="2" name="Tabla 1">
            <a:extLst>
              <a:ext uri="{FF2B5EF4-FFF2-40B4-BE49-F238E27FC236}">
                <a16:creationId xmlns:a16="http://schemas.microsoft.com/office/drawing/2014/main" id="{C26272EC-25B9-4B5A-9B90-DB6D9E586273}"/>
              </a:ext>
            </a:extLst>
          </p:cNvPr>
          <p:cNvGraphicFramePr>
            <a:graphicFrameLocks noGrp="1"/>
          </p:cNvGraphicFramePr>
          <p:nvPr>
            <p:extLst>
              <p:ext uri="{D42A27DB-BD31-4B8C-83A1-F6EECF244321}">
                <p14:modId xmlns:p14="http://schemas.microsoft.com/office/powerpoint/2010/main" val="1597489634"/>
              </p:ext>
            </p:extLst>
          </p:nvPr>
        </p:nvGraphicFramePr>
        <p:xfrm>
          <a:off x="38600" y="1160015"/>
          <a:ext cx="8841757" cy="3476485"/>
        </p:xfrm>
        <a:graphic>
          <a:graphicData uri="http://schemas.openxmlformats.org/drawingml/2006/table">
            <a:tbl>
              <a:tblPr firstRow="1" firstCol="1" bandRow="1">
                <a:tableStyleId>{F30210E9-4EE5-4E76-AE22-89F419F7902F}</a:tableStyleId>
              </a:tblPr>
              <a:tblGrid>
                <a:gridCol w="2926085">
                  <a:extLst>
                    <a:ext uri="{9D8B030D-6E8A-4147-A177-3AD203B41FA5}">
                      <a16:colId xmlns:a16="http://schemas.microsoft.com/office/drawing/2014/main" val="3611496379"/>
                    </a:ext>
                  </a:extLst>
                </a:gridCol>
                <a:gridCol w="2960436">
                  <a:extLst>
                    <a:ext uri="{9D8B030D-6E8A-4147-A177-3AD203B41FA5}">
                      <a16:colId xmlns:a16="http://schemas.microsoft.com/office/drawing/2014/main" val="2168094041"/>
                    </a:ext>
                  </a:extLst>
                </a:gridCol>
                <a:gridCol w="2955236">
                  <a:extLst>
                    <a:ext uri="{9D8B030D-6E8A-4147-A177-3AD203B41FA5}">
                      <a16:colId xmlns:a16="http://schemas.microsoft.com/office/drawing/2014/main" val="139290122"/>
                    </a:ext>
                  </a:extLst>
                </a:gridCol>
              </a:tblGrid>
              <a:tr h="161861">
                <a:tc>
                  <a:txBody>
                    <a:bodyPr/>
                    <a:lstStyle/>
                    <a:p>
                      <a:pPr algn="just">
                        <a:lnSpc>
                          <a:spcPct val="150000"/>
                        </a:lnSpc>
                        <a:spcAft>
                          <a:spcPts val="800"/>
                        </a:spcAft>
                      </a:pPr>
                      <a:r>
                        <a:rPr lang="es-ES" sz="1000">
                          <a:effectLst/>
                        </a:rPr>
                        <a:t>Código</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Requisito</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Descripción</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extLst>
                  <a:ext uri="{0D108BD9-81ED-4DB2-BD59-A6C34878D82A}">
                    <a16:rowId xmlns:a16="http://schemas.microsoft.com/office/drawing/2014/main" val="185226350"/>
                  </a:ext>
                </a:extLst>
              </a:tr>
              <a:tr h="363217">
                <a:tc>
                  <a:txBody>
                    <a:bodyPr/>
                    <a:lstStyle/>
                    <a:p>
                      <a:pPr algn="just">
                        <a:lnSpc>
                          <a:spcPct val="150000"/>
                        </a:lnSpc>
                        <a:spcAft>
                          <a:spcPts val="800"/>
                        </a:spcAft>
                      </a:pPr>
                      <a:r>
                        <a:rPr lang="es-ES" sz="1000">
                          <a:effectLst/>
                        </a:rPr>
                        <a:t>RF0</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Aplicación Híbrida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Contará con software el cual será posible ejecutar en escritorio, móvil y web.</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extLst>
                  <a:ext uri="{0D108BD9-81ED-4DB2-BD59-A6C34878D82A}">
                    <a16:rowId xmlns:a16="http://schemas.microsoft.com/office/drawing/2014/main" val="2538286834"/>
                  </a:ext>
                </a:extLst>
              </a:tr>
              <a:tr h="531240">
                <a:tc>
                  <a:txBody>
                    <a:bodyPr/>
                    <a:lstStyle/>
                    <a:p>
                      <a:pPr algn="just">
                        <a:lnSpc>
                          <a:spcPct val="150000"/>
                        </a:lnSpc>
                        <a:spcAft>
                          <a:spcPts val="800"/>
                        </a:spcAft>
                      </a:pPr>
                      <a:r>
                        <a:rPr lang="es-ES" sz="1000" dirty="0">
                          <a:effectLst/>
                        </a:rPr>
                        <a:t>RF1</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Iniciar Sesión</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dirty="0">
                          <a:effectLst/>
                        </a:rPr>
                        <a:t>El usuario operador podrá ingresar al sistema luego de proporcionar el nombre del usuario y la contraseña.</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extLst>
                  <a:ext uri="{0D108BD9-81ED-4DB2-BD59-A6C34878D82A}">
                    <a16:rowId xmlns:a16="http://schemas.microsoft.com/office/drawing/2014/main" val="2397339251"/>
                  </a:ext>
                </a:extLst>
              </a:tr>
              <a:tr h="363217">
                <a:tc>
                  <a:txBody>
                    <a:bodyPr/>
                    <a:lstStyle/>
                    <a:p>
                      <a:pPr algn="just">
                        <a:lnSpc>
                          <a:spcPct val="150000"/>
                        </a:lnSpc>
                        <a:spcAft>
                          <a:spcPts val="800"/>
                        </a:spcAft>
                      </a:pPr>
                      <a:r>
                        <a:rPr lang="es-ES" sz="1000">
                          <a:effectLst/>
                        </a:rPr>
                        <a:t>RF2</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Gestionar Usuario</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dirty="0">
                          <a:effectLst/>
                        </a:rPr>
                        <a:t>El sistema podrá listar, buscar, crear, modificar, ver y deshabilitar usuarios con roles asignado.</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extLst>
                  <a:ext uri="{0D108BD9-81ED-4DB2-BD59-A6C34878D82A}">
                    <a16:rowId xmlns:a16="http://schemas.microsoft.com/office/drawing/2014/main" val="2019006061"/>
                  </a:ext>
                </a:extLst>
              </a:tr>
              <a:tr h="346550">
                <a:tc>
                  <a:txBody>
                    <a:bodyPr/>
                    <a:lstStyle/>
                    <a:p>
                      <a:pPr algn="just">
                        <a:lnSpc>
                          <a:spcPct val="150000"/>
                        </a:lnSpc>
                        <a:spcAft>
                          <a:spcPts val="800"/>
                        </a:spcAft>
                      </a:pPr>
                      <a:r>
                        <a:rPr lang="es-ES" sz="1000">
                          <a:effectLst/>
                        </a:rPr>
                        <a:t>RF3</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dirty="0">
                          <a:effectLst/>
                        </a:rPr>
                        <a:t>Gestionar Animales Silvestres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Debe permitir listar, crear, ver, modificar y deshabilitar Animales Silvestres</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extLst>
                  <a:ext uri="{0D108BD9-81ED-4DB2-BD59-A6C34878D82A}">
                    <a16:rowId xmlns:a16="http://schemas.microsoft.com/office/drawing/2014/main" val="3329720364"/>
                  </a:ext>
                </a:extLst>
              </a:tr>
              <a:tr h="346550">
                <a:tc>
                  <a:txBody>
                    <a:bodyPr/>
                    <a:lstStyle/>
                    <a:p>
                      <a:pPr algn="just">
                        <a:lnSpc>
                          <a:spcPct val="150000"/>
                        </a:lnSpc>
                        <a:spcAft>
                          <a:spcPts val="800"/>
                        </a:spcAft>
                      </a:pPr>
                      <a:r>
                        <a:rPr lang="es-ES" sz="1000">
                          <a:effectLst/>
                        </a:rPr>
                        <a:t>RF4</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Gestionar Acta de Recepción</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Debe permitir listar, crear, ver, modificar el Acta de Recepción</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extLst>
                  <a:ext uri="{0D108BD9-81ED-4DB2-BD59-A6C34878D82A}">
                    <a16:rowId xmlns:a16="http://schemas.microsoft.com/office/drawing/2014/main" val="459741867"/>
                  </a:ext>
                </a:extLst>
              </a:tr>
              <a:tr h="346550">
                <a:tc>
                  <a:txBody>
                    <a:bodyPr/>
                    <a:lstStyle/>
                    <a:p>
                      <a:pPr algn="just">
                        <a:lnSpc>
                          <a:spcPct val="150000"/>
                        </a:lnSpc>
                        <a:spcAft>
                          <a:spcPts val="800"/>
                        </a:spcAft>
                      </a:pPr>
                      <a:r>
                        <a:rPr lang="es-ES" sz="1000">
                          <a:effectLst/>
                        </a:rPr>
                        <a:t>RF5</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Gestionar Historia Clínica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dirty="0">
                          <a:effectLst/>
                        </a:rPr>
                        <a:t>Debe permitir listar, crear, ver y modificar la Historia Clínica del sistema</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extLst>
                  <a:ext uri="{0D108BD9-81ED-4DB2-BD59-A6C34878D82A}">
                    <a16:rowId xmlns:a16="http://schemas.microsoft.com/office/drawing/2014/main" val="3045996164"/>
                  </a:ext>
                </a:extLst>
              </a:tr>
              <a:tr h="236942">
                <a:tc>
                  <a:txBody>
                    <a:bodyPr/>
                    <a:lstStyle/>
                    <a:p>
                      <a:pPr algn="just">
                        <a:lnSpc>
                          <a:spcPct val="150000"/>
                        </a:lnSpc>
                        <a:spcAft>
                          <a:spcPts val="800"/>
                        </a:spcAft>
                      </a:pPr>
                      <a:r>
                        <a:rPr lang="es-ES" sz="1000">
                          <a:effectLst/>
                        </a:rPr>
                        <a:t>RF7</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Importación de Datos</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dirty="0">
                          <a:effectLst/>
                        </a:rPr>
                        <a:t>Importación de data desde archivos externos.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extLst>
                  <a:ext uri="{0D108BD9-81ED-4DB2-BD59-A6C34878D82A}">
                    <a16:rowId xmlns:a16="http://schemas.microsoft.com/office/drawing/2014/main" val="1800181228"/>
                  </a:ext>
                </a:extLst>
              </a:tr>
              <a:tr h="236942">
                <a:tc>
                  <a:txBody>
                    <a:bodyPr/>
                    <a:lstStyle/>
                    <a:p>
                      <a:pPr algn="just">
                        <a:lnSpc>
                          <a:spcPct val="150000"/>
                        </a:lnSpc>
                        <a:spcAft>
                          <a:spcPts val="800"/>
                        </a:spcAft>
                      </a:pPr>
                      <a:r>
                        <a:rPr lang="es-ES" sz="1000">
                          <a:effectLst/>
                        </a:rPr>
                        <a:t>RF8</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a:effectLst/>
                        </a:rPr>
                        <a:t>Exportación de Datos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tc>
                  <a:txBody>
                    <a:bodyPr/>
                    <a:lstStyle/>
                    <a:p>
                      <a:pPr algn="just">
                        <a:lnSpc>
                          <a:spcPct val="150000"/>
                        </a:lnSpc>
                        <a:spcAft>
                          <a:spcPts val="800"/>
                        </a:spcAft>
                      </a:pPr>
                      <a:r>
                        <a:rPr lang="es-ES" sz="1000" dirty="0">
                          <a:effectLst/>
                        </a:rPr>
                        <a:t>Exportación de data a archivos externos.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tc>
                <a:extLst>
                  <a:ext uri="{0D108BD9-81ED-4DB2-BD59-A6C34878D82A}">
                    <a16:rowId xmlns:a16="http://schemas.microsoft.com/office/drawing/2014/main" val="2858756061"/>
                  </a:ext>
                </a:extLst>
              </a:tr>
            </a:tbl>
          </a:graphicData>
        </a:graphic>
      </p:graphicFrame>
    </p:spTree>
  </p:cSld>
  <p:clrMapOvr>
    <a:masterClrMapping/>
  </p:clrMapOvr>
  <p:transition spd="slow">
    <p:push/>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REQUISITOS NO FUNCIONALES</a:t>
            </a:r>
            <a:endParaRPr/>
          </a:p>
        </p:txBody>
      </p:sp>
      <p:sp>
        <p:nvSpPr>
          <p:cNvPr id="795" name="Google Shape;795;p6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51</a:t>
            </a:fld>
            <a:endParaRPr/>
          </a:p>
        </p:txBody>
      </p:sp>
      <p:graphicFrame>
        <p:nvGraphicFramePr>
          <p:cNvPr id="2" name="Tabla 1">
            <a:extLst>
              <a:ext uri="{FF2B5EF4-FFF2-40B4-BE49-F238E27FC236}">
                <a16:creationId xmlns:a16="http://schemas.microsoft.com/office/drawing/2014/main" id="{E5E7523F-1304-478E-87A8-5648A5F3AF86}"/>
              </a:ext>
            </a:extLst>
          </p:cNvPr>
          <p:cNvGraphicFramePr>
            <a:graphicFrameLocks noGrp="1"/>
          </p:cNvGraphicFramePr>
          <p:nvPr>
            <p:extLst>
              <p:ext uri="{D42A27DB-BD31-4B8C-83A1-F6EECF244321}">
                <p14:modId xmlns:p14="http://schemas.microsoft.com/office/powerpoint/2010/main" val="2712442389"/>
              </p:ext>
            </p:extLst>
          </p:nvPr>
        </p:nvGraphicFramePr>
        <p:xfrm>
          <a:off x="159490" y="1213680"/>
          <a:ext cx="8803757" cy="3392872"/>
        </p:xfrm>
        <a:graphic>
          <a:graphicData uri="http://schemas.openxmlformats.org/drawingml/2006/table">
            <a:tbl>
              <a:tblPr firstRow="1" firstCol="1" bandRow="1">
                <a:tableStyleId>{F30210E9-4EE5-4E76-AE22-89F419F7902F}</a:tableStyleId>
              </a:tblPr>
              <a:tblGrid>
                <a:gridCol w="2915586">
                  <a:extLst>
                    <a:ext uri="{9D8B030D-6E8A-4147-A177-3AD203B41FA5}">
                      <a16:colId xmlns:a16="http://schemas.microsoft.com/office/drawing/2014/main" val="1194434928"/>
                    </a:ext>
                  </a:extLst>
                </a:gridCol>
                <a:gridCol w="2942532">
                  <a:extLst>
                    <a:ext uri="{9D8B030D-6E8A-4147-A177-3AD203B41FA5}">
                      <a16:colId xmlns:a16="http://schemas.microsoft.com/office/drawing/2014/main" val="2902762017"/>
                    </a:ext>
                  </a:extLst>
                </a:gridCol>
                <a:gridCol w="2945639">
                  <a:extLst>
                    <a:ext uri="{9D8B030D-6E8A-4147-A177-3AD203B41FA5}">
                      <a16:colId xmlns:a16="http://schemas.microsoft.com/office/drawing/2014/main" val="4147847360"/>
                    </a:ext>
                  </a:extLst>
                </a:gridCol>
              </a:tblGrid>
              <a:tr h="102696">
                <a:tc>
                  <a:txBody>
                    <a:bodyPr/>
                    <a:lstStyle/>
                    <a:p>
                      <a:pPr algn="just">
                        <a:lnSpc>
                          <a:spcPct val="150000"/>
                        </a:lnSpc>
                        <a:spcAft>
                          <a:spcPts val="800"/>
                        </a:spcAft>
                      </a:pPr>
                      <a:r>
                        <a:rPr lang="es-ES" sz="1050">
                          <a:effectLst/>
                        </a:rPr>
                        <a:t>Código</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Requisitos</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Descripción</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1508631498"/>
                  </a:ext>
                </a:extLst>
              </a:tr>
              <a:tr h="337039">
                <a:tc>
                  <a:txBody>
                    <a:bodyPr/>
                    <a:lstStyle/>
                    <a:p>
                      <a:pPr algn="just">
                        <a:lnSpc>
                          <a:spcPct val="150000"/>
                        </a:lnSpc>
                        <a:spcAft>
                          <a:spcPts val="800"/>
                        </a:spcAft>
                      </a:pPr>
                      <a:r>
                        <a:rPr lang="es-ES" sz="1050" dirty="0">
                          <a:effectLst/>
                        </a:rPr>
                        <a:t>RNF0</a:t>
                      </a:r>
                      <a:endParaRPr lang="es-419" sz="1050" dirty="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Datos Necesarios</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En caso de presentarse alguna excepción el sistema debe mostrar un mensaje de error que muestra la descripción del evento</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2682969530"/>
                  </a:ext>
                </a:extLst>
              </a:tr>
              <a:tr h="219868">
                <a:tc>
                  <a:txBody>
                    <a:bodyPr/>
                    <a:lstStyle/>
                    <a:p>
                      <a:pPr algn="just">
                        <a:lnSpc>
                          <a:spcPct val="150000"/>
                        </a:lnSpc>
                        <a:spcAft>
                          <a:spcPts val="800"/>
                        </a:spcAft>
                      </a:pPr>
                      <a:r>
                        <a:rPr lang="es-ES" sz="1050">
                          <a:effectLst/>
                        </a:rPr>
                        <a:t>RNF1</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Confirmar guardar cambios</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Siempre debe pedir confirmación el usuario antes de guardar los cambios en el sistema</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3466593602"/>
                  </a:ext>
                </a:extLst>
              </a:tr>
              <a:tr h="219868">
                <a:tc>
                  <a:txBody>
                    <a:bodyPr/>
                    <a:lstStyle/>
                    <a:p>
                      <a:pPr algn="just">
                        <a:lnSpc>
                          <a:spcPct val="150000"/>
                        </a:lnSpc>
                        <a:spcAft>
                          <a:spcPts val="800"/>
                        </a:spcAft>
                      </a:pPr>
                      <a:r>
                        <a:rPr lang="es-ES" sz="1050">
                          <a:effectLst/>
                        </a:rPr>
                        <a:t>RNF2</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Tiempo de respuesta aceptable</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Para el ingreso al sistema el tiempo que tarde sea menor a 10 segundos</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2762268355"/>
                  </a:ext>
                </a:extLst>
              </a:tr>
              <a:tr h="219868">
                <a:tc>
                  <a:txBody>
                    <a:bodyPr/>
                    <a:lstStyle/>
                    <a:p>
                      <a:pPr algn="just">
                        <a:lnSpc>
                          <a:spcPct val="150000"/>
                        </a:lnSpc>
                        <a:spcAft>
                          <a:spcPts val="800"/>
                        </a:spcAft>
                      </a:pPr>
                      <a:r>
                        <a:rPr lang="es-ES" sz="1050">
                          <a:effectLst/>
                        </a:rPr>
                        <a:t>RNF3</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Facilidad de uso</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dirty="0">
                          <a:effectLst/>
                        </a:rPr>
                        <a:t>El sistema será fácil uso, intuitivo y sencillo para los usuarios</a:t>
                      </a:r>
                      <a:endParaRPr lang="es-419" sz="1050" dirty="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2824325242"/>
                  </a:ext>
                </a:extLst>
              </a:tr>
              <a:tr h="337039">
                <a:tc>
                  <a:txBody>
                    <a:bodyPr/>
                    <a:lstStyle/>
                    <a:p>
                      <a:pPr algn="just">
                        <a:lnSpc>
                          <a:spcPct val="150000"/>
                        </a:lnSpc>
                        <a:spcAft>
                          <a:spcPts val="800"/>
                        </a:spcAft>
                      </a:pPr>
                      <a:r>
                        <a:rPr lang="es-ES" sz="1050">
                          <a:effectLst/>
                        </a:rPr>
                        <a:t>RNF4</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Seguridad</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Se garantizará la seguridad haciendo uso de nombres de usuario y contraseña que definan los diferentes roles de cada uno de los usuarios</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2529413619"/>
                  </a:ext>
                </a:extLst>
              </a:tr>
              <a:tr h="219868">
                <a:tc>
                  <a:txBody>
                    <a:bodyPr/>
                    <a:lstStyle/>
                    <a:p>
                      <a:pPr algn="just">
                        <a:lnSpc>
                          <a:spcPct val="150000"/>
                        </a:lnSpc>
                        <a:spcAft>
                          <a:spcPts val="800"/>
                        </a:spcAft>
                      </a:pPr>
                      <a:r>
                        <a:rPr lang="es-ES" sz="1050">
                          <a:effectLst/>
                        </a:rPr>
                        <a:t>RNF5</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Interfaz</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dirty="0">
                          <a:effectLst/>
                        </a:rPr>
                        <a:t>El sistema deberá tener una interfaz gráfica amigable</a:t>
                      </a:r>
                      <a:endParaRPr lang="es-419" sz="1050" dirty="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3550502460"/>
                  </a:ext>
                </a:extLst>
              </a:tr>
            </a:tbl>
          </a:graphicData>
        </a:graphic>
      </p:graphicFrame>
    </p:spTree>
  </p:cSld>
  <p:clrMapOvr>
    <a:masterClrMapping/>
  </p:clrMapOvr>
  <p:transition spd="slow">
    <p:push/>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793"/>
        <p:cNvGrpSpPr/>
        <p:nvPr/>
      </p:nvGrpSpPr>
      <p:grpSpPr>
        <a:xfrm>
          <a:off x="0" y="0"/>
          <a:ext cx="0" cy="0"/>
          <a:chOff x="0" y="0"/>
          <a:chExt cx="0" cy="0"/>
        </a:xfrm>
      </p:grpSpPr>
      <p:sp>
        <p:nvSpPr>
          <p:cNvPr id="794" name="Google Shape;794;p6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REQUISITOS NO FUNCIONALES</a:t>
            </a:r>
            <a:endParaRPr/>
          </a:p>
        </p:txBody>
      </p:sp>
      <p:sp>
        <p:nvSpPr>
          <p:cNvPr id="795" name="Google Shape;795;p6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52</a:t>
            </a:fld>
            <a:endParaRPr/>
          </a:p>
        </p:txBody>
      </p:sp>
      <p:graphicFrame>
        <p:nvGraphicFramePr>
          <p:cNvPr id="3" name="Tabla 2">
            <a:extLst>
              <a:ext uri="{FF2B5EF4-FFF2-40B4-BE49-F238E27FC236}">
                <a16:creationId xmlns:a16="http://schemas.microsoft.com/office/drawing/2014/main" id="{A35736FD-E631-4210-A65D-78D504FE9193}"/>
              </a:ext>
            </a:extLst>
          </p:cNvPr>
          <p:cNvGraphicFramePr>
            <a:graphicFrameLocks noGrp="1"/>
          </p:cNvGraphicFramePr>
          <p:nvPr>
            <p:extLst>
              <p:ext uri="{D42A27DB-BD31-4B8C-83A1-F6EECF244321}">
                <p14:modId xmlns:p14="http://schemas.microsoft.com/office/powerpoint/2010/main" val="2742049908"/>
              </p:ext>
            </p:extLst>
          </p:nvPr>
        </p:nvGraphicFramePr>
        <p:xfrm>
          <a:off x="0" y="1539801"/>
          <a:ext cx="8803757" cy="2732090"/>
        </p:xfrm>
        <a:graphic>
          <a:graphicData uri="http://schemas.openxmlformats.org/drawingml/2006/table">
            <a:tbl>
              <a:tblPr firstRow="1" firstCol="1" bandRow="1">
                <a:tableStyleId>{F30210E9-4EE5-4E76-AE22-89F419F7902F}</a:tableStyleId>
              </a:tblPr>
              <a:tblGrid>
                <a:gridCol w="2915586">
                  <a:extLst>
                    <a:ext uri="{9D8B030D-6E8A-4147-A177-3AD203B41FA5}">
                      <a16:colId xmlns:a16="http://schemas.microsoft.com/office/drawing/2014/main" val="4135619834"/>
                    </a:ext>
                  </a:extLst>
                </a:gridCol>
                <a:gridCol w="2942532">
                  <a:extLst>
                    <a:ext uri="{9D8B030D-6E8A-4147-A177-3AD203B41FA5}">
                      <a16:colId xmlns:a16="http://schemas.microsoft.com/office/drawing/2014/main" val="3201983777"/>
                    </a:ext>
                  </a:extLst>
                </a:gridCol>
                <a:gridCol w="2945639">
                  <a:extLst>
                    <a:ext uri="{9D8B030D-6E8A-4147-A177-3AD203B41FA5}">
                      <a16:colId xmlns:a16="http://schemas.microsoft.com/office/drawing/2014/main" val="2407684871"/>
                    </a:ext>
                  </a:extLst>
                </a:gridCol>
              </a:tblGrid>
              <a:tr h="219868">
                <a:tc>
                  <a:txBody>
                    <a:bodyPr/>
                    <a:lstStyle/>
                    <a:p>
                      <a:pPr algn="just">
                        <a:lnSpc>
                          <a:spcPct val="150000"/>
                        </a:lnSpc>
                        <a:spcAft>
                          <a:spcPts val="800"/>
                        </a:spcAft>
                      </a:pPr>
                      <a:r>
                        <a:rPr lang="es-ES" sz="1050" dirty="0">
                          <a:effectLst/>
                        </a:rPr>
                        <a:t>RNF6</a:t>
                      </a:r>
                      <a:endParaRPr lang="es-419" sz="1050" dirty="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Lenguaje de programación</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El software se desarrollará con los lenguajes de programación: TypeScript y PHP</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934625740"/>
                  </a:ext>
                </a:extLst>
              </a:tr>
              <a:tr h="219868">
                <a:tc>
                  <a:txBody>
                    <a:bodyPr/>
                    <a:lstStyle/>
                    <a:p>
                      <a:pPr algn="just">
                        <a:lnSpc>
                          <a:spcPct val="150000"/>
                        </a:lnSpc>
                        <a:spcAft>
                          <a:spcPts val="800"/>
                        </a:spcAft>
                      </a:pPr>
                      <a:r>
                        <a:rPr lang="es-ES" sz="1050" dirty="0">
                          <a:effectLst/>
                        </a:rPr>
                        <a:t>RNF7</a:t>
                      </a:r>
                      <a:endParaRPr lang="es-419" sz="1050" dirty="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Base de datos</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dirty="0">
                          <a:effectLst/>
                        </a:rPr>
                        <a:t>Los datos van a ser almacenados en una base de datos MySQL</a:t>
                      </a:r>
                      <a:endParaRPr lang="es-419" sz="1050" dirty="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2956348292"/>
                  </a:ext>
                </a:extLst>
              </a:tr>
              <a:tr h="337039">
                <a:tc>
                  <a:txBody>
                    <a:bodyPr/>
                    <a:lstStyle/>
                    <a:p>
                      <a:pPr algn="just">
                        <a:lnSpc>
                          <a:spcPct val="150000"/>
                        </a:lnSpc>
                        <a:spcAft>
                          <a:spcPts val="800"/>
                        </a:spcAft>
                      </a:pPr>
                      <a:r>
                        <a:rPr lang="es-ES" sz="1050">
                          <a:effectLst/>
                        </a:rPr>
                        <a:t>RNF8</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Entrada de datos</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El sistema no deberá tener problema con el trabajo al utilizar los distintos periféricos de entradas.</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106605792"/>
                  </a:ext>
                </a:extLst>
              </a:tr>
              <a:tr h="219868">
                <a:tc>
                  <a:txBody>
                    <a:bodyPr/>
                    <a:lstStyle/>
                    <a:p>
                      <a:pPr algn="just">
                        <a:lnSpc>
                          <a:spcPct val="150000"/>
                        </a:lnSpc>
                        <a:spcAft>
                          <a:spcPts val="800"/>
                        </a:spcAft>
                      </a:pPr>
                      <a:r>
                        <a:rPr lang="es-ES" sz="1050">
                          <a:effectLst/>
                        </a:rPr>
                        <a:t>RNF9</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Tiempo Online</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La aplicación deberá permanecer activa las 24 horas del día y los siete días de la semana</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3947204300"/>
                  </a:ext>
                </a:extLst>
              </a:tr>
              <a:tr h="337039">
                <a:tc>
                  <a:txBody>
                    <a:bodyPr/>
                    <a:lstStyle/>
                    <a:p>
                      <a:pPr algn="just">
                        <a:lnSpc>
                          <a:spcPct val="150000"/>
                        </a:lnSpc>
                        <a:spcAft>
                          <a:spcPts val="800"/>
                        </a:spcAft>
                      </a:pPr>
                      <a:r>
                        <a:rPr lang="es-ES" sz="1050">
                          <a:effectLst/>
                        </a:rPr>
                        <a:t>RNF10</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a:effectLst/>
                        </a:rPr>
                        <a:t>Integridad de los datos</a:t>
                      </a:r>
                      <a:endParaRPr lang="es-419" sz="105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tc>
                  <a:txBody>
                    <a:bodyPr/>
                    <a:lstStyle/>
                    <a:p>
                      <a:pPr algn="just">
                        <a:lnSpc>
                          <a:spcPct val="150000"/>
                        </a:lnSpc>
                        <a:spcAft>
                          <a:spcPts val="800"/>
                        </a:spcAft>
                      </a:pPr>
                      <a:r>
                        <a:rPr lang="es-ES" sz="1050" dirty="0">
                          <a:effectLst/>
                        </a:rPr>
                        <a:t>El sistema deberá poseer una validación para los distintos formularios que se encuentren dentro de la aplicación </a:t>
                      </a:r>
                      <a:endParaRPr lang="es-419" sz="1050" dirty="0">
                        <a:effectLst/>
                        <a:latin typeface="Arial" panose="020B0604020202020204" pitchFamily="34" charset="0"/>
                        <a:ea typeface="Arial" panose="020B0604020202020204" pitchFamily="34" charset="0"/>
                        <a:cs typeface="Times New Roman" panose="02020603050405020304" pitchFamily="18" charset="0"/>
                      </a:endParaRPr>
                    </a:p>
                  </a:txBody>
                  <a:tcPr marL="15885" marR="15885" marT="0" marB="0"/>
                </a:tc>
                <a:extLst>
                  <a:ext uri="{0D108BD9-81ED-4DB2-BD59-A6C34878D82A}">
                    <a16:rowId xmlns:a16="http://schemas.microsoft.com/office/drawing/2014/main" val="3401979285"/>
                  </a:ext>
                </a:extLst>
              </a:tr>
            </a:tbl>
          </a:graphicData>
        </a:graphic>
      </p:graphicFrame>
    </p:spTree>
    <p:extLst>
      <p:ext uri="{BB962C8B-B14F-4D97-AF65-F5344CB8AC3E}">
        <p14:creationId xmlns:p14="http://schemas.microsoft.com/office/powerpoint/2010/main" val="1111299928"/>
      </p:ext>
    </p:extLst>
  </p:cSld>
  <p:clrMapOvr>
    <a:masterClrMapping/>
  </p:clrMapOvr>
  <p:transition spd="slow">
    <p:push/>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6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DIAGRAMAS DE LOS CASOS DE USO</a:t>
            </a:r>
            <a:endParaRPr/>
          </a:p>
        </p:txBody>
      </p:sp>
      <p:sp>
        <p:nvSpPr>
          <p:cNvPr id="809" name="Google Shape;809;p6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53</a:t>
            </a:fld>
            <a:endParaRPr/>
          </a:p>
        </p:txBody>
      </p:sp>
      <p:pic>
        <p:nvPicPr>
          <p:cNvPr id="3" name="Imagen 2">
            <a:extLst>
              <a:ext uri="{FF2B5EF4-FFF2-40B4-BE49-F238E27FC236}">
                <a16:creationId xmlns:a16="http://schemas.microsoft.com/office/drawing/2014/main" id="{3606B266-89CB-4B34-B1E1-F64C0836ACD7}"/>
              </a:ext>
            </a:extLst>
          </p:cNvPr>
          <p:cNvPicPr>
            <a:picLocks noChangeAspect="1"/>
          </p:cNvPicPr>
          <p:nvPr/>
        </p:nvPicPr>
        <p:blipFill>
          <a:blip r:embed="rId3"/>
          <a:srcRect/>
          <a:stretch/>
        </p:blipFill>
        <p:spPr>
          <a:xfrm>
            <a:off x="275007" y="1158775"/>
            <a:ext cx="2871885" cy="3899491"/>
          </a:xfrm>
          <a:prstGeom prst="rect">
            <a:avLst/>
          </a:prstGeom>
        </p:spPr>
      </p:pic>
      <p:pic>
        <p:nvPicPr>
          <p:cNvPr id="5" name="Imagen 4">
            <a:extLst>
              <a:ext uri="{FF2B5EF4-FFF2-40B4-BE49-F238E27FC236}">
                <a16:creationId xmlns:a16="http://schemas.microsoft.com/office/drawing/2014/main" id="{B323877B-1792-4A46-910F-F31F880E8C75}"/>
              </a:ext>
            </a:extLst>
          </p:cNvPr>
          <p:cNvPicPr>
            <a:picLocks noChangeAspect="1"/>
          </p:cNvPicPr>
          <p:nvPr/>
        </p:nvPicPr>
        <p:blipFill>
          <a:blip r:embed="rId4"/>
          <a:srcRect/>
          <a:stretch/>
        </p:blipFill>
        <p:spPr>
          <a:xfrm>
            <a:off x="3922567" y="1216021"/>
            <a:ext cx="4149083" cy="3410503"/>
          </a:xfrm>
          <a:prstGeom prst="rect">
            <a:avLst/>
          </a:prstGeom>
        </p:spPr>
      </p:pic>
    </p:spTree>
  </p:cSld>
  <p:clrMapOvr>
    <a:masterClrMapping/>
  </p:clrMapOvr>
  <p:transition spd="slow">
    <p:push/>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815"/>
        <p:cNvGrpSpPr/>
        <p:nvPr/>
      </p:nvGrpSpPr>
      <p:grpSpPr>
        <a:xfrm>
          <a:off x="0" y="0"/>
          <a:ext cx="0" cy="0"/>
          <a:chOff x="0" y="0"/>
          <a:chExt cx="0" cy="0"/>
        </a:xfrm>
      </p:grpSpPr>
      <p:sp>
        <p:nvSpPr>
          <p:cNvPr id="816" name="Google Shape;816;p6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DIAGRAMAS DE SECUENCIAS</a:t>
            </a:r>
            <a:endParaRPr/>
          </a:p>
        </p:txBody>
      </p:sp>
      <p:sp>
        <p:nvSpPr>
          <p:cNvPr id="817" name="Google Shape;817;p6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54</a:t>
            </a:fld>
            <a:endParaRPr/>
          </a:p>
        </p:txBody>
      </p:sp>
      <p:pic>
        <p:nvPicPr>
          <p:cNvPr id="818" name="Google Shape;818;p63"/>
          <p:cNvPicPr preferRelativeResize="0"/>
          <p:nvPr/>
        </p:nvPicPr>
        <p:blipFill>
          <a:blip r:embed="rId3"/>
          <a:srcRect/>
          <a:stretch/>
        </p:blipFill>
        <p:spPr>
          <a:xfrm>
            <a:off x="264404" y="1468542"/>
            <a:ext cx="3786919" cy="3167958"/>
          </a:xfrm>
          <a:prstGeom prst="rect">
            <a:avLst/>
          </a:prstGeom>
          <a:noFill/>
          <a:ln>
            <a:noFill/>
          </a:ln>
        </p:spPr>
      </p:pic>
      <p:pic>
        <p:nvPicPr>
          <p:cNvPr id="819" name="Google Shape;819;p63"/>
          <p:cNvPicPr preferRelativeResize="0"/>
          <p:nvPr/>
        </p:nvPicPr>
        <p:blipFill>
          <a:blip r:embed="rId4"/>
          <a:srcRect/>
          <a:stretch/>
        </p:blipFill>
        <p:spPr>
          <a:xfrm>
            <a:off x="4646516" y="1468542"/>
            <a:ext cx="2852317" cy="3105493"/>
          </a:xfrm>
          <a:prstGeom prst="rect">
            <a:avLst/>
          </a:prstGeom>
          <a:noFill/>
          <a:ln>
            <a:noFill/>
          </a:ln>
        </p:spPr>
      </p:pic>
    </p:spTree>
  </p:cSld>
  <p:clrMapOvr>
    <a:masterClrMapping/>
  </p:clrMapOvr>
  <p:transition spd="slow">
    <p:push/>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823"/>
        <p:cNvGrpSpPr/>
        <p:nvPr/>
      </p:nvGrpSpPr>
      <p:grpSpPr>
        <a:xfrm>
          <a:off x="0" y="0"/>
          <a:ext cx="0" cy="0"/>
          <a:chOff x="0" y="0"/>
          <a:chExt cx="0" cy="0"/>
        </a:xfrm>
      </p:grpSpPr>
      <p:sp>
        <p:nvSpPr>
          <p:cNvPr id="824" name="Google Shape;824;p6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DISEÑO DEL SISTEMA: DIAGRAMA DE CLASES</a:t>
            </a:r>
            <a:endParaRPr/>
          </a:p>
        </p:txBody>
      </p:sp>
      <p:sp>
        <p:nvSpPr>
          <p:cNvPr id="825" name="Google Shape;825;p6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55</a:t>
            </a:fld>
            <a:endParaRPr/>
          </a:p>
        </p:txBody>
      </p:sp>
      <p:pic>
        <p:nvPicPr>
          <p:cNvPr id="3" name="Imagen 2">
            <a:extLst>
              <a:ext uri="{FF2B5EF4-FFF2-40B4-BE49-F238E27FC236}">
                <a16:creationId xmlns:a16="http://schemas.microsoft.com/office/drawing/2014/main" id="{EBB021A7-FF72-4F5C-AC3B-12E5B24EE029}"/>
              </a:ext>
            </a:extLst>
          </p:cNvPr>
          <p:cNvPicPr>
            <a:picLocks noChangeAspect="1"/>
          </p:cNvPicPr>
          <p:nvPr/>
        </p:nvPicPr>
        <p:blipFill>
          <a:blip r:embed="rId3"/>
          <a:stretch>
            <a:fillRect/>
          </a:stretch>
        </p:blipFill>
        <p:spPr>
          <a:xfrm>
            <a:off x="2034954" y="1111231"/>
            <a:ext cx="4206358" cy="4032269"/>
          </a:xfrm>
          <a:prstGeom prst="rect">
            <a:avLst/>
          </a:prstGeom>
        </p:spPr>
      </p:pic>
    </p:spTree>
  </p:cSld>
  <p:clrMapOvr>
    <a:masterClrMapping/>
  </p:clrMapOvr>
  <p:transition spd="slow">
    <p:push/>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sp>
        <p:nvSpPr>
          <p:cNvPr id="831" name="Google Shape;831;p6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DISEÑO DE BASE DE DATO CONCEPTUAL</a:t>
            </a:r>
            <a:endParaRPr/>
          </a:p>
        </p:txBody>
      </p:sp>
      <p:sp>
        <p:nvSpPr>
          <p:cNvPr id="832" name="Google Shape;832;p6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56</a:t>
            </a:fld>
            <a:endParaRPr/>
          </a:p>
        </p:txBody>
      </p:sp>
      <p:pic>
        <p:nvPicPr>
          <p:cNvPr id="833" name="Google Shape;833;p65"/>
          <p:cNvPicPr preferRelativeResize="0"/>
          <p:nvPr/>
        </p:nvPicPr>
        <p:blipFill rotWithShape="1">
          <a:blip r:embed="rId3">
            <a:alphaModFix/>
          </a:blip>
          <a:srcRect/>
          <a:stretch/>
        </p:blipFill>
        <p:spPr>
          <a:xfrm>
            <a:off x="1495743" y="1476782"/>
            <a:ext cx="4435157" cy="3481668"/>
          </a:xfrm>
          <a:prstGeom prst="rect">
            <a:avLst/>
          </a:prstGeom>
          <a:noFill/>
          <a:ln>
            <a:noFill/>
          </a:ln>
        </p:spPr>
      </p:pic>
    </p:spTree>
  </p:cSld>
  <p:clrMapOvr>
    <a:masterClrMapping/>
  </p:clrMapOvr>
  <p:transition spd="slow">
    <p:push/>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837"/>
        <p:cNvGrpSpPr/>
        <p:nvPr/>
      </p:nvGrpSpPr>
      <p:grpSpPr>
        <a:xfrm>
          <a:off x="0" y="0"/>
          <a:ext cx="0" cy="0"/>
          <a:chOff x="0" y="0"/>
          <a:chExt cx="0" cy="0"/>
        </a:xfrm>
      </p:grpSpPr>
      <p:sp>
        <p:nvSpPr>
          <p:cNvPr id="838" name="Google Shape;838;p6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DISEÑO DE BASE DE DATOS FÍSICO</a:t>
            </a:r>
            <a:endParaRPr/>
          </a:p>
        </p:txBody>
      </p:sp>
      <p:sp>
        <p:nvSpPr>
          <p:cNvPr id="839" name="Google Shape;839;p6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57</a:t>
            </a:fld>
            <a:endParaRPr/>
          </a:p>
        </p:txBody>
      </p:sp>
      <p:pic>
        <p:nvPicPr>
          <p:cNvPr id="3" name="Imagen 2">
            <a:extLst>
              <a:ext uri="{FF2B5EF4-FFF2-40B4-BE49-F238E27FC236}">
                <a16:creationId xmlns:a16="http://schemas.microsoft.com/office/drawing/2014/main" id="{D0A5E959-2E86-443E-8CD4-24E96FB325E8}"/>
              </a:ext>
            </a:extLst>
          </p:cNvPr>
          <p:cNvPicPr>
            <a:picLocks noChangeAspect="1"/>
          </p:cNvPicPr>
          <p:nvPr/>
        </p:nvPicPr>
        <p:blipFill>
          <a:blip r:embed="rId3"/>
          <a:stretch>
            <a:fillRect/>
          </a:stretch>
        </p:blipFill>
        <p:spPr>
          <a:xfrm>
            <a:off x="1807302" y="1098062"/>
            <a:ext cx="4348949" cy="4045437"/>
          </a:xfrm>
          <a:prstGeom prst="rect">
            <a:avLst/>
          </a:prstGeom>
        </p:spPr>
      </p:pic>
    </p:spTree>
  </p:cSld>
  <p:clrMapOvr>
    <a:masterClrMapping/>
  </p:clrMapOvr>
  <p:transition spd="slow">
    <p:push/>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44"/>
        <p:cNvGrpSpPr/>
        <p:nvPr/>
      </p:nvGrpSpPr>
      <p:grpSpPr>
        <a:xfrm>
          <a:off x="0" y="0"/>
          <a:ext cx="0" cy="0"/>
          <a:chOff x="0" y="0"/>
          <a:chExt cx="0" cy="0"/>
        </a:xfrm>
      </p:grpSpPr>
      <p:pic>
        <p:nvPicPr>
          <p:cNvPr id="1036" name="Picture 12" descr="Element Jigsaw Puzzle 2 Separate Pieces Mosaic Details Tiles Parts Couple  Together Love Wedding Stock Illustration - Download Image Now - iStock">
            <a:extLst>
              <a:ext uri="{FF2B5EF4-FFF2-40B4-BE49-F238E27FC236}">
                <a16:creationId xmlns:a16="http://schemas.microsoft.com/office/drawing/2014/main" id="{016CC1E9-8E27-4F9C-8BFE-B24EE898C822}"/>
              </a:ext>
            </a:extLst>
          </p:cNvPr>
          <p:cNvPicPr>
            <a:picLocks noChangeAspect="1" noChangeArrowheads="1"/>
          </p:cNvPicPr>
          <p:nvPr/>
        </p:nvPicPr>
        <p:blipFill rotWithShape="1">
          <a:blip r:embed="rId3">
            <a:alphaModFix amt="20000"/>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l="26415" t="33358" r="16911" b="33331"/>
          <a:stretch/>
        </p:blipFill>
        <p:spPr bwMode="auto">
          <a:xfrm rot="16200000">
            <a:off x="78680" y="2354587"/>
            <a:ext cx="2584193" cy="1518896"/>
          </a:xfrm>
          <a:prstGeom prst="rect">
            <a:avLst/>
          </a:prstGeom>
          <a:noFill/>
          <a:extLst>
            <a:ext uri="{909E8E84-426E-40DD-AFC4-6F175D3DCCD1}">
              <a14:hiddenFill xmlns:a14="http://schemas.microsoft.com/office/drawing/2010/main">
                <a:solidFill>
                  <a:srgbClr val="FFFFFF"/>
                </a:solidFill>
              </a14:hiddenFill>
            </a:ext>
          </a:extLst>
        </p:spPr>
      </p:pic>
      <p:sp>
        <p:nvSpPr>
          <p:cNvPr id="846" name="Google Shape;846;p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solidFill>
                  <a:schemeClr val="lt1"/>
                </a:solidFill>
              </a:rPr>
              <a:t>HERRAMIENTAS DE DESARROLLO</a:t>
            </a:r>
            <a:endParaRPr>
              <a:solidFill>
                <a:schemeClr val="lt1"/>
              </a:solidFill>
            </a:endParaRPr>
          </a:p>
        </p:txBody>
      </p:sp>
      <p:sp>
        <p:nvSpPr>
          <p:cNvPr id="847" name="Google Shape;847;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58</a:t>
            </a:fld>
            <a:endParaRPr/>
          </a:p>
        </p:txBody>
      </p:sp>
      <p:grpSp>
        <p:nvGrpSpPr>
          <p:cNvPr id="848" name="Google Shape;848;p8"/>
          <p:cNvGrpSpPr/>
          <p:nvPr/>
        </p:nvGrpSpPr>
        <p:grpSpPr>
          <a:xfrm>
            <a:off x="293683" y="574116"/>
            <a:ext cx="309041" cy="403123"/>
            <a:chOff x="590250" y="244200"/>
            <a:chExt cx="407975" cy="532175"/>
          </a:xfrm>
        </p:grpSpPr>
        <p:sp>
          <p:nvSpPr>
            <p:cNvPr id="849" name="Google Shape;849;p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863" name="Google Shape;863;p8" descr="https://scontent.fsrz1-1.fna.fbcdn.net/v/t1.0-1/14724492_978796692229739_438860292888958377_n.jpg?oh=680c8541d1d45d5dd1eb9ec6769f16c5&amp;oe=5ACA1DB9"/>
          <p:cNvPicPr preferRelativeResize="0"/>
          <p:nvPr/>
        </p:nvPicPr>
        <p:blipFill rotWithShape="1">
          <a:blip r:embed="rId5">
            <a:alphaModFix/>
          </a:blip>
          <a:srcRect b="26321"/>
          <a:stretch/>
        </p:blipFill>
        <p:spPr>
          <a:xfrm>
            <a:off x="7813072" y="71236"/>
            <a:ext cx="1184625" cy="872805"/>
          </a:xfrm>
          <a:prstGeom prst="ellipse">
            <a:avLst/>
          </a:prstGeom>
          <a:noFill/>
          <a:ln>
            <a:noFill/>
          </a:ln>
        </p:spPr>
      </p:pic>
      <p:pic>
        <p:nvPicPr>
          <p:cNvPr id="864" name="Google Shape;864;p8"/>
          <p:cNvPicPr preferRelativeResize="0"/>
          <p:nvPr/>
        </p:nvPicPr>
        <p:blipFill rotWithShape="1">
          <a:blip r:embed="rId6"/>
          <a:srcRect t="22497" b="19086"/>
          <a:stretch/>
        </p:blipFill>
        <p:spPr>
          <a:xfrm>
            <a:off x="2513864" y="2161919"/>
            <a:ext cx="2094614" cy="692513"/>
          </a:xfrm>
          <a:prstGeom prst="rect">
            <a:avLst/>
          </a:prstGeom>
          <a:noFill/>
          <a:ln>
            <a:noFill/>
          </a:ln>
        </p:spPr>
      </p:pic>
      <p:pic>
        <p:nvPicPr>
          <p:cNvPr id="865" name="Google Shape;865;p8" descr="MySQL SELECT: Realizar consultas a una base de datos"/>
          <p:cNvPicPr preferRelativeResize="0"/>
          <p:nvPr/>
        </p:nvPicPr>
        <p:blipFill rotWithShape="1">
          <a:blip r:embed="rId7">
            <a:alphaModFix/>
          </a:blip>
          <a:srcRect/>
          <a:stretch/>
        </p:blipFill>
        <p:spPr>
          <a:xfrm>
            <a:off x="5892185" y="2521304"/>
            <a:ext cx="1920887" cy="1185462"/>
          </a:xfrm>
          <a:prstGeom prst="rect">
            <a:avLst/>
          </a:prstGeom>
          <a:noFill/>
          <a:ln>
            <a:noFill/>
          </a:ln>
        </p:spPr>
      </p:pic>
      <p:pic>
        <p:nvPicPr>
          <p:cNvPr id="866" name="Google Shape;866;p8"/>
          <p:cNvPicPr preferRelativeResize="0"/>
          <p:nvPr/>
        </p:nvPicPr>
        <p:blipFill rotWithShape="1">
          <a:blip r:embed="rId8">
            <a:alphaModFix/>
          </a:blip>
          <a:srcRect/>
          <a:stretch/>
        </p:blipFill>
        <p:spPr>
          <a:xfrm>
            <a:off x="2920285" y="3256083"/>
            <a:ext cx="1281772" cy="692513"/>
          </a:xfrm>
          <a:prstGeom prst="rect">
            <a:avLst/>
          </a:prstGeom>
          <a:noFill/>
          <a:ln>
            <a:noFill/>
          </a:ln>
        </p:spPr>
      </p:pic>
      <p:pic>
        <p:nvPicPr>
          <p:cNvPr id="1026" name="Picture 2" descr="Sass - Wikipedia, la enciclopedia libre">
            <a:extLst>
              <a:ext uri="{FF2B5EF4-FFF2-40B4-BE49-F238E27FC236}">
                <a16:creationId xmlns:a16="http://schemas.microsoft.com/office/drawing/2014/main" id="{2E0311C4-C289-4E26-A749-9B44DF9F23B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51886" y="4350706"/>
            <a:ext cx="695348" cy="5215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ML5 - Wikipedia, la enciclopedia libre">
            <a:extLst>
              <a:ext uri="{FF2B5EF4-FFF2-40B4-BE49-F238E27FC236}">
                <a16:creationId xmlns:a16="http://schemas.microsoft.com/office/drawing/2014/main" id="{ADF3D8E1-BDE7-417A-9BDF-E19EE0B2D03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1328" y="4320376"/>
            <a:ext cx="585263" cy="60255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4C344464-73DE-47C2-8D7F-193D4D7E696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2288" y="3368098"/>
            <a:ext cx="952278" cy="952278"/>
          </a:xfrm>
          <a:prstGeom prst="rect">
            <a:avLst/>
          </a:prstGeom>
          <a:noFill/>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58BD66DA-6193-4177-8F80-9810579DCDC9}"/>
              </a:ext>
            </a:extLst>
          </p:cNvPr>
          <p:cNvSpPr txBox="1"/>
          <p:nvPr/>
        </p:nvSpPr>
        <p:spPr>
          <a:xfrm>
            <a:off x="5669536" y="1982852"/>
            <a:ext cx="2143536" cy="307777"/>
          </a:xfrm>
          <a:prstGeom prst="rect">
            <a:avLst/>
          </a:prstGeom>
          <a:noFill/>
        </p:spPr>
        <p:txBody>
          <a:bodyPr wrap="none" rtlCol="0">
            <a:spAutoFit/>
          </a:bodyPr>
          <a:lstStyle/>
          <a:p>
            <a:r>
              <a:rPr lang="en-GB" dirty="0"/>
              <a:t>Gestor de base de </a:t>
            </a:r>
            <a:r>
              <a:rPr lang="en-GB" dirty="0" err="1"/>
              <a:t>datos</a:t>
            </a:r>
            <a:endParaRPr lang="en-GB" dirty="0"/>
          </a:p>
        </p:txBody>
      </p:sp>
      <p:sp>
        <p:nvSpPr>
          <p:cNvPr id="5" name="CuadroTexto 4">
            <a:extLst>
              <a:ext uri="{FF2B5EF4-FFF2-40B4-BE49-F238E27FC236}">
                <a16:creationId xmlns:a16="http://schemas.microsoft.com/office/drawing/2014/main" id="{D7059469-DCB8-44F0-98F5-BA25931835F6}"/>
              </a:ext>
            </a:extLst>
          </p:cNvPr>
          <p:cNvSpPr txBox="1"/>
          <p:nvPr/>
        </p:nvSpPr>
        <p:spPr>
          <a:xfrm>
            <a:off x="1409720" y="1452491"/>
            <a:ext cx="2462534" cy="307777"/>
          </a:xfrm>
          <a:prstGeom prst="rect">
            <a:avLst/>
          </a:prstGeom>
          <a:noFill/>
        </p:spPr>
        <p:txBody>
          <a:bodyPr wrap="none" rtlCol="0">
            <a:spAutoFit/>
          </a:bodyPr>
          <a:lstStyle/>
          <a:p>
            <a:r>
              <a:rPr lang="en-GB" dirty="0" err="1"/>
              <a:t>Herramientas</a:t>
            </a:r>
            <a:r>
              <a:rPr lang="en-GB" dirty="0"/>
              <a:t> de Desarrollo</a:t>
            </a:r>
          </a:p>
        </p:txBody>
      </p:sp>
      <p:pic>
        <p:nvPicPr>
          <p:cNvPr id="1038" name="Picture 14" descr="ionic-logo-portrait | Ionic Academy | Learn IonicIonic Academy | Learn Ionic">
            <a:extLst>
              <a:ext uri="{FF2B5EF4-FFF2-40B4-BE49-F238E27FC236}">
                <a16:creationId xmlns:a16="http://schemas.microsoft.com/office/drawing/2014/main" id="{F0697556-62E9-4275-855B-1CC39CAF205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2288" y="2005161"/>
            <a:ext cx="952278" cy="95227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870"/>
        <p:cNvGrpSpPr/>
        <p:nvPr/>
      </p:nvGrpSpPr>
      <p:grpSpPr>
        <a:xfrm>
          <a:off x="0" y="0"/>
          <a:ext cx="0" cy="0"/>
          <a:chOff x="0" y="0"/>
          <a:chExt cx="0" cy="0"/>
        </a:xfrm>
      </p:grpSpPr>
      <p:sp>
        <p:nvSpPr>
          <p:cNvPr id="871" name="Google Shape;871;p6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IMPLEMENTACIÓN DEL SISTEMA</a:t>
            </a:r>
            <a:endParaRPr/>
          </a:p>
        </p:txBody>
      </p:sp>
      <p:sp>
        <p:nvSpPr>
          <p:cNvPr id="872" name="Google Shape;872;p6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59</a:t>
            </a:fld>
            <a:endParaRPr/>
          </a:p>
        </p:txBody>
      </p:sp>
      <p:pic>
        <p:nvPicPr>
          <p:cNvPr id="3" name="Imagen 2">
            <a:extLst>
              <a:ext uri="{FF2B5EF4-FFF2-40B4-BE49-F238E27FC236}">
                <a16:creationId xmlns:a16="http://schemas.microsoft.com/office/drawing/2014/main" id="{D5E06DE3-62B0-4A3E-B3FD-5F18BCC09B48}"/>
              </a:ext>
            </a:extLst>
          </p:cNvPr>
          <p:cNvPicPr>
            <a:picLocks noChangeAspect="1"/>
          </p:cNvPicPr>
          <p:nvPr/>
        </p:nvPicPr>
        <p:blipFill rotWithShape="1">
          <a:blip r:embed="rId3"/>
          <a:srcRect t="1549" r="3029" b="901"/>
          <a:stretch/>
        </p:blipFill>
        <p:spPr>
          <a:xfrm>
            <a:off x="4031490" y="1231510"/>
            <a:ext cx="1784519" cy="3695894"/>
          </a:xfrm>
          <a:prstGeom prst="rect">
            <a:avLst/>
          </a:prstGeom>
        </p:spPr>
      </p:pic>
      <p:pic>
        <p:nvPicPr>
          <p:cNvPr id="5" name="Imagen 4">
            <a:extLst>
              <a:ext uri="{FF2B5EF4-FFF2-40B4-BE49-F238E27FC236}">
                <a16:creationId xmlns:a16="http://schemas.microsoft.com/office/drawing/2014/main" id="{E3130625-8D5D-4B6A-A300-8B06221F4242}"/>
              </a:ext>
            </a:extLst>
          </p:cNvPr>
          <p:cNvPicPr>
            <a:picLocks noChangeAspect="1"/>
          </p:cNvPicPr>
          <p:nvPr/>
        </p:nvPicPr>
        <p:blipFill rotWithShape="1">
          <a:blip r:embed="rId4"/>
          <a:srcRect l="5103" r="6358" b="2018"/>
          <a:stretch/>
        </p:blipFill>
        <p:spPr>
          <a:xfrm>
            <a:off x="1594884" y="1231510"/>
            <a:ext cx="1656929" cy="372059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PROCESOS DEL SISTEMA ACTUAL</a:t>
            </a:r>
            <a:endParaRPr>
              <a:solidFill>
                <a:schemeClr val="lt1"/>
              </a:solidFill>
            </a:endParaRPr>
          </a:p>
        </p:txBody>
      </p:sp>
      <p:sp>
        <p:nvSpPr>
          <p:cNvPr id="187" name="Google Shape;187;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6</a:t>
            </a:fld>
            <a:endParaRPr/>
          </a:p>
        </p:txBody>
      </p:sp>
      <p:grpSp>
        <p:nvGrpSpPr>
          <p:cNvPr id="188" name="Google Shape;188;p25"/>
          <p:cNvGrpSpPr/>
          <p:nvPr/>
        </p:nvGrpSpPr>
        <p:grpSpPr>
          <a:xfrm>
            <a:off x="293683" y="574116"/>
            <a:ext cx="309041" cy="403123"/>
            <a:chOff x="590250" y="244200"/>
            <a:chExt cx="407975" cy="532175"/>
          </a:xfrm>
        </p:grpSpPr>
        <p:sp>
          <p:nvSpPr>
            <p:cNvPr id="189" name="Google Shape;189;p25"/>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 name="Google Shape;190;p25"/>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25"/>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 name="Google Shape;192;p25"/>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 name="Google Shape;193;p25"/>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25"/>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 name="Google Shape;195;p25"/>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 name="Google Shape;196;p25"/>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25"/>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 name="Google Shape;198;p25"/>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25"/>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 name="Google Shape;200;p25"/>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 name="Google Shape;201;p25"/>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p25"/>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3" name="Google Shape;203;p25"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204" name="Google Shape;204;p25"/>
          <p:cNvPicPr preferRelativeResize="0"/>
          <p:nvPr/>
        </p:nvPicPr>
        <p:blipFill rotWithShape="1">
          <a:blip r:embed="rId4">
            <a:alphaModFix/>
          </a:blip>
          <a:srcRect l="24005" r="29278"/>
          <a:stretch/>
        </p:blipFill>
        <p:spPr>
          <a:xfrm rot="5400000">
            <a:off x="470191" y="1511987"/>
            <a:ext cx="2818405" cy="3392342"/>
          </a:xfrm>
          <a:prstGeom prst="rect">
            <a:avLst/>
          </a:prstGeom>
          <a:noFill/>
          <a:ln>
            <a:noFill/>
          </a:ln>
        </p:spPr>
      </p:pic>
      <p:sp>
        <p:nvSpPr>
          <p:cNvPr id="205" name="Google Shape;205;p25"/>
          <p:cNvSpPr/>
          <p:nvPr/>
        </p:nvSpPr>
        <p:spPr>
          <a:xfrm>
            <a:off x="3694941" y="1776792"/>
            <a:ext cx="420065" cy="333139"/>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6" name="Google Shape;206;p25"/>
          <p:cNvSpPr/>
          <p:nvPr/>
        </p:nvSpPr>
        <p:spPr>
          <a:xfrm>
            <a:off x="3694941" y="2993201"/>
            <a:ext cx="420065" cy="333139"/>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5"/>
          <p:cNvSpPr/>
          <p:nvPr/>
        </p:nvSpPr>
        <p:spPr>
          <a:xfrm>
            <a:off x="3728313" y="4087164"/>
            <a:ext cx="420065" cy="333139"/>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8" name="Google Shape;208;p25"/>
          <p:cNvSpPr/>
          <p:nvPr/>
        </p:nvSpPr>
        <p:spPr>
          <a:xfrm>
            <a:off x="3694941" y="1722902"/>
            <a:ext cx="2250663" cy="3837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Derivación</a:t>
            </a:r>
            <a:endParaRPr sz="1400" b="0" i="0" u="none" strike="noStrike" cap="none">
              <a:solidFill>
                <a:srgbClr val="000000"/>
              </a:solidFill>
              <a:latin typeface="Arial"/>
              <a:ea typeface="Arial"/>
              <a:cs typeface="Arial"/>
              <a:sym typeface="Arial"/>
            </a:endParaRPr>
          </a:p>
        </p:txBody>
      </p:sp>
      <p:sp>
        <p:nvSpPr>
          <p:cNvPr id="209" name="Google Shape;209;p25"/>
          <p:cNvSpPr/>
          <p:nvPr/>
        </p:nvSpPr>
        <p:spPr>
          <a:xfrm>
            <a:off x="3861802" y="2961353"/>
            <a:ext cx="2250663" cy="3837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Translocación</a:t>
            </a:r>
            <a:endParaRPr sz="1400" b="0" i="0" u="none" strike="noStrike" cap="none">
              <a:solidFill>
                <a:srgbClr val="000000"/>
              </a:solidFill>
              <a:latin typeface="Arial"/>
              <a:ea typeface="Arial"/>
              <a:cs typeface="Arial"/>
              <a:sym typeface="Arial"/>
            </a:endParaRPr>
          </a:p>
        </p:txBody>
      </p:sp>
      <p:sp>
        <p:nvSpPr>
          <p:cNvPr id="210" name="Google Shape;210;p25"/>
          <p:cNvSpPr/>
          <p:nvPr/>
        </p:nvSpPr>
        <p:spPr>
          <a:xfrm>
            <a:off x="3634871" y="4036516"/>
            <a:ext cx="2250663" cy="3837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Deceso</a:t>
            </a:r>
            <a:endParaRPr sz="1400" b="0" i="0" u="none" strike="noStrike" cap="none">
              <a:solidFill>
                <a:srgbClr val="000000"/>
              </a:solidFill>
              <a:latin typeface="Arial"/>
              <a:ea typeface="Arial"/>
              <a:cs typeface="Arial"/>
              <a:sym typeface="Arial"/>
            </a:endParaRPr>
          </a:p>
        </p:txBody>
      </p:sp>
      <p:sp>
        <p:nvSpPr>
          <p:cNvPr id="211" name="Google Shape;211;p25"/>
          <p:cNvSpPr/>
          <p:nvPr/>
        </p:nvSpPr>
        <p:spPr>
          <a:xfrm>
            <a:off x="627757" y="1453718"/>
            <a:ext cx="2503272"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3 FINALES</a:t>
            </a:r>
            <a:endParaRPr sz="1400" b="0" i="0" u="none" strike="noStrike" cap="none">
              <a:solidFill>
                <a:srgbClr val="000000"/>
              </a:solidFill>
              <a:latin typeface="Arial"/>
              <a:ea typeface="Arial"/>
              <a:cs typeface="Arial"/>
              <a:sym typeface="Arial"/>
            </a:endParaRPr>
          </a:p>
        </p:txBody>
      </p:sp>
      <p:pic>
        <p:nvPicPr>
          <p:cNvPr id="212" name="Google Shape;212;p25" descr="Carlos Rezniceck: “Comprobamos que se puede vivir de cuidar la naturaleza y  el turismo” | EL DEBER"/>
          <p:cNvPicPr preferRelativeResize="0"/>
          <p:nvPr/>
        </p:nvPicPr>
        <p:blipFill rotWithShape="1">
          <a:blip r:embed="rId5">
            <a:alphaModFix/>
          </a:blip>
          <a:srcRect t="5801" b="8028"/>
          <a:stretch/>
        </p:blipFill>
        <p:spPr>
          <a:xfrm>
            <a:off x="5805185" y="1269117"/>
            <a:ext cx="1924339" cy="1099820"/>
          </a:xfrm>
          <a:prstGeom prst="rect">
            <a:avLst/>
          </a:prstGeom>
          <a:noFill/>
          <a:ln>
            <a:noFill/>
          </a:ln>
        </p:spPr>
      </p:pic>
      <p:pic>
        <p:nvPicPr>
          <p:cNvPr id="213" name="Google Shape;213;p25" descr="Biocentro Guembé - Bellezas Latinoamericanas Santa Cruz de La Sierra"/>
          <p:cNvPicPr preferRelativeResize="0"/>
          <p:nvPr/>
        </p:nvPicPr>
        <p:blipFill rotWithShape="1">
          <a:blip r:embed="rId6">
            <a:alphaModFix/>
          </a:blip>
          <a:srcRect/>
          <a:stretch/>
        </p:blipFill>
        <p:spPr>
          <a:xfrm>
            <a:off x="5805185" y="2658915"/>
            <a:ext cx="1869924" cy="1006882"/>
          </a:xfrm>
          <a:prstGeom prst="rect">
            <a:avLst/>
          </a:prstGeom>
          <a:noFill/>
          <a:ln>
            <a:noFill/>
          </a:ln>
        </p:spPr>
      </p:pic>
      <p:pic>
        <p:nvPicPr>
          <p:cNvPr id="214" name="Google Shape;214;p25" descr="Aparece un jabalí muerto en una cuneta asturiana"/>
          <p:cNvPicPr preferRelativeResize="0"/>
          <p:nvPr/>
        </p:nvPicPr>
        <p:blipFill rotWithShape="1">
          <a:blip r:embed="rId7">
            <a:alphaModFix/>
          </a:blip>
          <a:srcRect/>
          <a:stretch/>
        </p:blipFill>
        <p:spPr>
          <a:xfrm>
            <a:off x="5805185" y="3720289"/>
            <a:ext cx="1806649" cy="1016240"/>
          </a:xfrm>
          <a:prstGeom prst="rect">
            <a:avLst/>
          </a:prstGeom>
          <a:noFill/>
          <a:ln>
            <a:noFill/>
          </a:ln>
        </p:spPr>
      </p:pic>
      <p:pic>
        <p:nvPicPr>
          <p:cNvPr id="31" name="Google Shape;239;p20">
            <a:extLst>
              <a:ext uri="{FF2B5EF4-FFF2-40B4-BE49-F238E27FC236}">
                <a16:creationId xmlns:a16="http://schemas.microsoft.com/office/drawing/2014/main" id="{00345552-071F-4C61-A7DD-50B648CB9EB6}"/>
              </a:ext>
            </a:extLst>
          </p:cNvPr>
          <p:cNvPicPr preferRelativeResize="0"/>
          <p:nvPr/>
        </p:nvPicPr>
        <p:blipFill rotWithShape="1">
          <a:blip r:embed="rId8">
            <a:alphaModFix/>
          </a:blip>
          <a:srcRect l="10251" r="7632"/>
          <a:stretch/>
        </p:blipFill>
        <p:spPr>
          <a:xfrm rot="5400000">
            <a:off x="7761750" y="1469703"/>
            <a:ext cx="1021730" cy="658505"/>
          </a:xfrm>
          <a:prstGeom prst="rect">
            <a:avLst/>
          </a:prstGeom>
          <a:noFill/>
          <a:ln>
            <a:noFill/>
          </a:ln>
          <a:effectLst>
            <a:outerShdw blurRad="292100" dist="139700" dir="2700000" algn="tl" rotWithShape="0">
              <a:srgbClr val="333333">
                <a:alpha val="63529"/>
              </a:srgbClr>
            </a:outerShdw>
          </a:effectLst>
        </p:spPr>
      </p:pic>
      <p:pic>
        <p:nvPicPr>
          <p:cNvPr id="32" name="Google Shape;265;p21">
            <a:extLst>
              <a:ext uri="{FF2B5EF4-FFF2-40B4-BE49-F238E27FC236}">
                <a16:creationId xmlns:a16="http://schemas.microsoft.com/office/drawing/2014/main" id="{E5E6E954-FD88-4895-B9BE-0EA83EAF4C85}"/>
              </a:ext>
            </a:extLst>
          </p:cNvPr>
          <p:cNvPicPr preferRelativeResize="0"/>
          <p:nvPr/>
        </p:nvPicPr>
        <p:blipFill rotWithShape="1">
          <a:blip r:embed="rId9">
            <a:alphaModFix/>
          </a:blip>
          <a:srcRect l="4540" r="5268"/>
          <a:stretch/>
        </p:blipFill>
        <p:spPr>
          <a:xfrm rot="5400000">
            <a:off x="7740168" y="2754814"/>
            <a:ext cx="1006881" cy="658504"/>
          </a:xfrm>
          <a:prstGeom prst="rect">
            <a:avLst/>
          </a:prstGeom>
          <a:noFill/>
          <a:ln>
            <a:noFill/>
          </a:ln>
          <a:effectLst>
            <a:outerShdw blurRad="292100" dist="139700" dir="2700000" algn="tl" rotWithShape="0">
              <a:srgbClr val="333333">
                <a:alpha val="63529"/>
              </a:srgbClr>
            </a:outerShdw>
          </a:effectLst>
        </p:spPr>
      </p:pic>
      <p:pic>
        <p:nvPicPr>
          <p:cNvPr id="33" name="Google Shape;290;p22">
            <a:extLst>
              <a:ext uri="{FF2B5EF4-FFF2-40B4-BE49-F238E27FC236}">
                <a16:creationId xmlns:a16="http://schemas.microsoft.com/office/drawing/2014/main" id="{32CC2CE5-868D-48A4-A1B4-7C2E2BB5A30E}"/>
              </a:ext>
            </a:extLst>
          </p:cNvPr>
          <p:cNvPicPr preferRelativeResize="0"/>
          <p:nvPr/>
        </p:nvPicPr>
        <p:blipFill rotWithShape="1">
          <a:blip r:embed="rId10">
            <a:alphaModFix/>
          </a:blip>
          <a:srcRect l="14755" r="8645" b="6208"/>
          <a:stretch/>
        </p:blipFill>
        <p:spPr>
          <a:xfrm rot="5400000">
            <a:off x="7785614" y="3978787"/>
            <a:ext cx="972522" cy="658504"/>
          </a:xfrm>
          <a:prstGeom prst="rect">
            <a:avLst/>
          </a:prstGeom>
          <a:noFill/>
          <a:ln>
            <a:noFill/>
          </a:ln>
          <a:effectLst>
            <a:outerShdw blurRad="292100" dist="139700" dir="2700000" algn="tl" rotWithShape="0">
              <a:srgbClr val="333333">
                <a:alpha val="63529"/>
              </a:srgbClr>
            </a:outerShdw>
          </a:effectLst>
        </p:spPr>
      </p:pic>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Shape 880"/>
        <p:cNvGrpSpPr/>
        <p:nvPr/>
      </p:nvGrpSpPr>
      <p:grpSpPr>
        <a:xfrm>
          <a:off x="0" y="0"/>
          <a:ext cx="0" cy="0"/>
          <a:chOff x="0" y="0"/>
          <a:chExt cx="0" cy="0"/>
        </a:xfrm>
      </p:grpSpPr>
      <p:sp>
        <p:nvSpPr>
          <p:cNvPr id="881" name="Google Shape;881;p6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IMPLEMENTACIÓN DEL SISTEMA</a:t>
            </a:r>
            <a:endParaRPr/>
          </a:p>
        </p:txBody>
      </p:sp>
      <p:sp>
        <p:nvSpPr>
          <p:cNvPr id="882" name="Google Shape;882;p6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60</a:t>
            </a:fld>
            <a:endParaRPr/>
          </a:p>
        </p:txBody>
      </p:sp>
      <p:pic>
        <p:nvPicPr>
          <p:cNvPr id="6" name="Imagen 5">
            <a:extLst>
              <a:ext uri="{FF2B5EF4-FFF2-40B4-BE49-F238E27FC236}">
                <a16:creationId xmlns:a16="http://schemas.microsoft.com/office/drawing/2014/main" id="{52DBD1C6-171D-4B8E-A9A7-7F3B2ABC02A6}"/>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170306" y="1502905"/>
            <a:ext cx="4125247" cy="2665058"/>
          </a:xfrm>
          <a:prstGeom prst="rect">
            <a:avLst/>
          </a:prstGeom>
          <a:noFill/>
          <a:ln>
            <a:noFill/>
          </a:ln>
        </p:spPr>
      </p:pic>
      <p:pic>
        <p:nvPicPr>
          <p:cNvPr id="7" name="Imagen 6">
            <a:extLst>
              <a:ext uri="{FF2B5EF4-FFF2-40B4-BE49-F238E27FC236}">
                <a16:creationId xmlns:a16="http://schemas.microsoft.com/office/drawing/2014/main" id="{B13B61BC-4D7C-4486-9A77-F936D384DC91}"/>
              </a:ext>
            </a:extLst>
          </p:cNvPr>
          <p:cNvPicPr/>
          <p:nvPr/>
        </p:nvPicPr>
        <p:blipFill>
          <a:blip r:embed="rId4">
            <a:extLst>
              <a:ext uri="{28A0092B-C50C-407E-A947-70E740481C1C}">
                <a14:useLocalDpi xmlns:a14="http://schemas.microsoft.com/office/drawing/2010/main" val="0"/>
              </a:ext>
            </a:extLst>
          </a:blip>
          <a:stretch>
            <a:fillRect/>
          </a:stretch>
        </p:blipFill>
        <p:spPr bwMode="auto">
          <a:xfrm>
            <a:off x="4510593" y="1871330"/>
            <a:ext cx="4036314" cy="198828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E13AD1-A067-484E-800D-CC3EBED4D2C2}"/>
              </a:ext>
            </a:extLst>
          </p:cNvPr>
          <p:cNvSpPr>
            <a:spLocks noGrp="1"/>
          </p:cNvSpPr>
          <p:nvPr>
            <p:ph type="title"/>
          </p:nvPr>
        </p:nvSpPr>
        <p:spPr/>
        <p:txBody>
          <a:bodyPr/>
          <a:lstStyle/>
          <a:p>
            <a:r>
              <a:rPr lang="en-GB" dirty="0"/>
              <a:t>PRUEBAS DEL SISTEMA</a:t>
            </a:r>
          </a:p>
        </p:txBody>
      </p:sp>
      <p:sp>
        <p:nvSpPr>
          <p:cNvPr id="5" name="Marcador de número de diapositiva 4">
            <a:extLst>
              <a:ext uri="{FF2B5EF4-FFF2-40B4-BE49-F238E27FC236}">
                <a16:creationId xmlns:a16="http://schemas.microsoft.com/office/drawing/2014/main" id="{C4CAC263-E746-4383-8C90-7CA117B5588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61</a:t>
            </a:fld>
            <a:endParaRPr lang="en-GB"/>
          </a:p>
        </p:txBody>
      </p:sp>
      <p:pic>
        <p:nvPicPr>
          <p:cNvPr id="6" name="Imagen 5">
            <a:extLst>
              <a:ext uri="{FF2B5EF4-FFF2-40B4-BE49-F238E27FC236}">
                <a16:creationId xmlns:a16="http://schemas.microsoft.com/office/drawing/2014/main" id="{113E295C-D26A-4FBC-84B3-6A4ADC50BFF5}"/>
              </a:ext>
            </a:extLst>
          </p:cNvPr>
          <p:cNvPicPr/>
          <p:nvPr/>
        </p:nvPicPr>
        <p:blipFill rotWithShape="1">
          <a:blip r:embed="rId2">
            <a:extLst>
              <a:ext uri="{28A0092B-C50C-407E-A947-70E740481C1C}">
                <a14:useLocalDpi xmlns:a14="http://schemas.microsoft.com/office/drawing/2010/main" val="0"/>
              </a:ext>
            </a:extLst>
          </a:blip>
          <a:srcRect l="50350" r="-359"/>
          <a:stretch/>
        </p:blipFill>
        <p:spPr bwMode="auto">
          <a:xfrm>
            <a:off x="212763" y="1446028"/>
            <a:ext cx="4135953" cy="2700670"/>
          </a:xfrm>
          <a:prstGeom prst="rect">
            <a:avLst/>
          </a:prstGeom>
          <a:noFill/>
          <a:ln>
            <a:noFill/>
          </a:ln>
          <a:extLst>
            <a:ext uri="{53640926-AAD7-44D8-BBD7-CCE9431645EC}">
              <a14:shadowObscured xmlns:a14="http://schemas.microsoft.com/office/drawing/2010/main"/>
            </a:ext>
          </a:extLst>
        </p:spPr>
      </p:pic>
      <p:pic>
        <p:nvPicPr>
          <p:cNvPr id="7" name="Imagen 6">
            <a:extLst>
              <a:ext uri="{FF2B5EF4-FFF2-40B4-BE49-F238E27FC236}">
                <a16:creationId xmlns:a16="http://schemas.microsoft.com/office/drawing/2014/main" id="{1AC089D4-565D-45C8-ACCE-A198C5DE542C}"/>
              </a:ext>
            </a:extLst>
          </p:cNvPr>
          <p:cNvPicPr/>
          <p:nvPr/>
        </p:nvPicPr>
        <p:blipFill rotWithShape="1">
          <a:blip r:embed="rId3"/>
          <a:srcRect t="6159"/>
          <a:stretch/>
        </p:blipFill>
        <p:spPr bwMode="auto">
          <a:xfrm>
            <a:off x="4455042" y="1350334"/>
            <a:ext cx="4274725" cy="3027967"/>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343352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F74C8E-B7AB-4D84-BD29-62D611635209}"/>
              </a:ext>
            </a:extLst>
          </p:cNvPr>
          <p:cNvSpPr>
            <a:spLocks noGrp="1"/>
          </p:cNvSpPr>
          <p:nvPr>
            <p:ph type="title"/>
          </p:nvPr>
        </p:nvSpPr>
        <p:spPr/>
        <p:txBody>
          <a:bodyPr/>
          <a:lstStyle/>
          <a:p>
            <a:r>
              <a:rPr lang="en-GB" dirty="0"/>
              <a:t>PRESUPUESTO </a:t>
            </a:r>
          </a:p>
        </p:txBody>
      </p:sp>
      <p:sp>
        <p:nvSpPr>
          <p:cNvPr id="5" name="Marcador de número de diapositiva 4">
            <a:extLst>
              <a:ext uri="{FF2B5EF4-FFF2-40B4-BE49-F238E27FC236}">
                <a16:creationId xmlns:a16="http://schemas.microsoft.com/office/drawing/2014/main" id="{D48FB117-14DC-4FE8-803C-3A13D4E05722}"/>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62</a:t>
            </a:fld>
            <a:endParaRPr lang="en-GB"/>
          </a:p>
        </p:txBody>
      </p:sp>
      <p:pic>
        <p:nvPicPr>
          <p:cNvPr id="7" name="Imagen 6">
            <a:extLst>
              <a:ext uri="{FF2B5EF4-FFF2-40B4-BE49-F238E27FC236}">
                <a16:creationId xmlns:a16="http://schemas.microsoft.com/office/drawing/2014/main" id="{DA7DB87C-9FB4-4E3A-B3B6-13D298CD1C05}"/>
              </a:ext>
            </a:extLst>
          </p:cNvPr>
          <p:cNvPicPr>
            <a:picLocks noChangeAspect="1"/>
          </p:cNvPicPr>
          <p:nvPr/>
        </p:nvPicPr>
        <p:blipFill rotWithShape="1">
          <a:blip r:embed="rId2"/>
          <a:srcRect t="1494"/>
          <a:stretch/>
        </p:blipFill>
        <p:spPr>
          <a:xfrm>
            <a:off x="531629" y="1241562"/>
            <a:ext cx="7623544" cy="3363039"/>
          </a:xfrm>
          <a:prstGeom prst="rect">
            <a:avLst/>
          </a:prstGeom>
        </p:spPr>
      </p:pic>
    </p:spTree>
    <p:extLst>
      <p:ext uri="{BB962C8B-B14F-4D97-AF65-F5344CB8AC3E}">
        <p14:creationId xmlns:p14="http://schemas.microsoft.com/office/powerpoint/2010/main" val="17174271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CEADA1-3B6F-4748-BC4B-D3864259A41D}"/>
              </a:ext>
            </a:extLst>
          </p:cNvPr>
          <p:cNvSpPr>
            <a:spLocks noGrp="1"/>
          </p:cNvSpPr>
          <p:nvPr>
            <p:ph type="title"/>
          </p:nvPr>
        </p:nvSpPr>
        <p:spPr/>
        <p:txBody>
          <a:bodyPr/>
          <a:lstStyle/>
          <a:p>
            <a:r>
              <a:rPr lang="en-GB" dirty="0"/>
              <a:t>CONCLUSIÓN</a:t>
            </a:r>
          </a:p>
        </p:txBody>
      </p:sp>
      <p:sp>
        <p:nvSpPr>
          <p:cNvPr id="3" name="Marcador de texto 2">
            <a:extLst>
              <a:ext uri="{FF2B5EF4-FFF2-40B4-BE49-F238E27FC236}">
                <a16:creationId xmlns:a16="http://schemas.microsoft.com/office/drawing/2014/main" id="{650C5AE9-24D7-462D-B883-8558B7D03C68}"/>
              </a:ext>
            </a:extLst>
          </p:cNvPr>
          <p:cNvSpPr>
            <a:spLocks noGrp="1"/>
          </p:cNvSpPr>
          <p:nvPr>
            <p:ph type="body" idx="1"/>
          </p:nvPr>
        </p:nvSpPr>
        <p:spPr>
          <a:xfrm>
            <a:off x="814275" y="1537988"/>
            <a:ext cx="7287734" cy="2724300"/>
          </a:xfrm>
        </p:spPr>
        <p:txBody>
          <a:bodyPr/>
          <a:lstStyle/>
          <a:p>
            <a:pPr>
              <a:lnSpc>
                <a:spcPct val="150000"/>
              </a:lnSpc>
              <a:spcAft>
                <a:spcPts val="800"/>
              </a:spcAft>
            </a:pPr>
            <a:r>
              <a:rPr lang="es-ES" sz="1100" dirty="0">
                <a:effectLst/>
                <a:latin typeface="Arial" panose="020B0604020202020204" pitchFamily="34" charset="0"/>
                <a:ea typeface="Arial" panose="020B0604020202020204" pitchFamily="34" charset="0"/>
              </a:rPr>
              <a:t>Ya terminado este documento, se ha concluido la realización tanto del software, como la documentación asociada mediante las etapas de inicio, elaboración, construcción y transición del modelo de desarrollo Proceso Unificado.</a:t>
            </a:r>
            <a:endParaRPr lang="es-419" sz="1100" dirty="0">
              <a:effectLst/>
              <a:latin typeface="Arial" panose="020B0604020202020204" pitchFamily="34" charset="0"/>
              <a:ea typeface="Arial" panose="020B0604020202020204" pitchFamily="34" charset="0"/>
            </a:endParaRPr>
          </a:p>
          <a:p>
            <a:pPr>
              <a:lnSpc>
                <a:spcPct val="150000"/>
              </a:lnSpc>
              <a:spcAft>
                <a:spcPts val="800"/>
              </a:spcAft>
            </a:pPr>
            <a:r>
              <a:rPr lang="es-ES" sz="1100" dirty="0">
                <a:effectLst/>
                <a:latin typeface="Arial" panose="020B0604020202020204" pitchFamily="34" charset="0"/>
                <a:ea typeface="Arial" panose="020B0604020202020204" pitchFamily="34" charset="0"/>
              </a:rPr>
              <a:t>El análisis de software permite tener una visión real de la lógica de los procesos del Centro de Educación Ambiental, permitiendo la construcción del software que satisfaga los requerimientos reales del Centro.</a:t>
            </a:r>
            <a:endParaRPr lang="es-419" sz="1100" dirty="0">
              <a:effectLst/>
              <a:latin typeface="Arial" panose="020B0604020202020204" pitchFamily="34" charset="0"/>
              <a:ea typeface="Arial" panose="020B0604020202020204" pitchFamily="34" charset="0"/>
            </a:endParaRPr>
          </a:p>
          <a:p>
            <a:pPr>
              <a:lnSpc>
                <a:spcPct val="150000"/>
              </a:lnSpc>
              <a:spcAft>
                <a:spcPts val="800"/>
              </a:spcAft>
            </a:pPr>
            <a:r>
              <a:rPr lang="es-ES" sz="1100" dirty="0">
                <a:effectLst/>
                <a:latin typeface="Arial" panose="020B0604020202020204" pitchFamily="34" charset="0"/>
                <a:ea typeface="Arial" panose="020B0604020202020204" pitchFamily="34" charset="0"/>
              </a:rPr>
              <a:t>La aplicación móvil permite llevar un registro de los usuarios, animales silvestres y sus planillas.</a:t>
            </a:r>
            <a:endParaRPr lang="es-419" sz="1100" dirty="0">
              <a:effectLst/>
              <a:latin typeface="Arial" panose="020B0604020202020204" pitchFamily="34" charset="0"/>
              <a:ea typeface="Arial" panose="020B0604020202020204" pitchFamily="34" charset="0"/>
            </a:endParaRPr>
          </a:p>
          <a:p>
            <a:pPr>
              <a:lnSpc>
                <a:spcPct val="150000"/>
              </a:lnSpc>
              <a:spcAft>
                <a:spcPts val="800"/>
              </a:spcAft>
            </a:pPr>
            <a:r>
              <a:rPr lang="es-ES" sz="1100" dirty="0">
                <a:effectLst/>
                <a:latin typeface="Arial" panose="020B0604020202020204" pitchFamily="34" charset="0"/>
                <a:ea typeface="Arial" panose="020B0604020202020204" pitchFamily="34" charset="0"/>
              </a:rPr>
              <a:t>Con la utilización de la aplicación móvil dará, seguimiento a los animales silvestres desde que son registrados hasta la realización de su historia clínica. </a:t>
            </a:r>
            <a:endParaRPr lang="es-419" sz="1100" dirty="0">
              <a:effectLst/>
              <a:latin typeface="Arial" panose="020B0604020202020204" pitchFamily="34" charset="0"/>
              <a:ea typeface="Arial" panose="020B0604020202020204" pitchFamily="34" charset="0"/>
            </a:endParaRPr>
          </a:p>
          <a:p>
            <a:pPr>
              <a:lnSpc>
                <a:spcPct val="150000"/>
              </a:lnSpc>
              <a:spcAft>
                <a:spcPts val="800"/>
              </a:spcAft>
            </a:pPr>
            <a:r>
              <a:rPr lang="es-ES" sz="1100" dirty="0">
                <a:effectLst/>
                <a:latin typeface="Arial" panose="020B0604020202020204" pitchFamily="34" charset="0"/>
                <a:ea typeface="Arial" panose="020B0604020202020204" pitchFamily="34" charset="0"/>
              </a:rPr>
              <a:t>El sistema genera reportes, consultas e información que ayuda a la toma de decisiones en el Centro de Educación Ambiental de la Gobernación departamental de Santa Cruz.</a:t>
            </a:r>
            <a:endParaRPr lang="es-419" sz="1100" dirty="0">
              <a:effectLst/>
              <a:latin typeface="Arial" panose="020B0604020202020204" pitchFamily="34" charset="0"/>
              <a:ea typeface="Arial" panose="020B0604020202020204" pitchFamily="34" charset="0"/>
            </a:endParaRPr>
          </a:p>
          <a:p>
            <a:endParaRPr lang="en-GB" sz="1200" dirty="0"/>
          </a:p>
        </p:txBody>
      </p:sp>
      <p:sp>
        <p:nvSpPr>
          <p:cNvPr id="5" name="Marcador de número de diapositiva 4">
            <a:extLst>
              <a:ext uri="{FF2B5EF4-FFF2-40B4-BE49-F238E27FC236}">
                <a16:creationId xmlns:a16="http://schemas.microsoft.com/office/drawing/2014/main" id="{A48FAC34-1C23-4C95-A363-462B7374320C}"/>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63</a:t>
            </a:fld>
            <a:endParaRPr lang="en-GB"/>
          </a:p>
        </p:txBody>
      </p:sp>
    </p:spTree>
    <p:extLst>
      <p:ext uri="{BB962C8B-B14F-4D97-AF65-F5344CB8AC3E}">
        <p14:creationId xmlns:p14="http://schemas.microsoft.com/office/powerpoint/2010/main" val="411279636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9A6DF4-4A45-4412-8A01-AB41A66E9B8F}"/>
              </a:ext>
            </a:extLst>
          </p:cNvPr>
          <p:cNvSpPr>
            <a:spLocks noGrp="1"/>
          </p:cNvSpPr>
          <p:nvPr>
            <p:ph type="title"/>
          </p:nvPr>
        </p:nvSpPr>
        <p:spPr/>
        <p:txBody>
          <a:bodyPr/>
          <a:lstStyle/>
          <a:p>
            <a:r>
              <a:rPr lang="en-GB" dirty="0"/>
              <a:t>RECOMENDACIONES</a:t>
            </a:r>
          </a:p>
        </p:txBody>
      </p:sp>
      <p:sp>
        <p:nvSpPr>
          <p:cNvPr id="3" name="Marcador de texto 2">
            <a:extLst>
              <a:ext uri="{FF2B5EF4-FFF2-40B4-BE49-F238E27FC236}">
                <a16:creationId xmlns:a16="http://schemas.microsoft.com/office/drawing/2014/main" id="{C80D50E9-3848-41CE-9C17-49DB9348AAF1}"/>
              </a:ext>
            </a:extLst>
          </p:cNvPr>
          <p:cNvSpPr>
            <a:spLocks noGrp="1"/>
          </p:cNvSpPr>
          <p:nvPr>
            <p:ph type="body" idx="1"/>
          </p:nvPr>
        </p:nvSpPr>
        <p:spPr>
          <a:xfrm>
            <a:off x="814274" y="1537988"/>
            <a:ext cx="6803725" cy="2724300"/>
          </a:xfrm>
        </p:spPr>
        <p:txBody>
          <a:bodyPr/>
          <a:lstStyle/>
          <a:p>
            <a:pPr>
              <a:lnSpc>
                <a:spcPct val="150000"/>
              </a:lnSpc>
              <a:spcAft>
                <a:spcPts val="800"/>
              </a:spcAft>
            </a:pPr>
            <a:r>
              <a:rPr lang="es-ES" sz="1400" dirty="0">
                <a:effectLst/>
                <a:latin typeface="Arial" panose="020B0604020202020204" pitchFamily="34" charset="0"/>
                <a:ea typeface="Arial" panose="020B0604020202020204" pitchFamily="34" charset="0"/>
              </a:rPr>
              <a:t>En primer lugar, se recomienda hacer seguimiento a la Historia Clínica de los animales silvestres, con la ayuda de la Aplicación móvil para de esta manera cumplir con los tratamientos y servicios y por ende los objetivos establecidos del sistema. </a:t>
            </a:r>
            <a:endParaRPr lang="es-419" sz="1400" dirty="0">
              <a:effectLst/>
              <a:latin typeface="Arial" panose="020B0604020202020204" pitchFamily="34" charset="0"/>
              <a:ea typeface="Arial" panose="020B0604020202020204" pitchFamily="34" charset="0"/>
            </a:endParaRPr>
          </a:p>
          <a:p>
            <a:pPr>
              <a:lnSpc>
                <a:spcPct val="150000"/>
              </a:lnSpc>
              <a:spcAft>
                <a:spcPts val="800"/>
              </a:spcAft>
            </a:pPr>
            <a:r>
              <a:rPr lang="es-ES" sz="1400" dirty="0">
                <a:effectLst/>
                <a:latin typeface="Arial" panose="020B0604020202020204" pitchFamily="34" charset="0"/>
                <a:ea typeface="Arial" panose="020B0604020202020204" pitchFamily="34" charset="0"/>
              </a:rPr>
              <a:t>Por último, se recomienda aplicar políticas de seguridad para el acceso al sistema, como el empleo de claves de seguridad alta y así evitar que personas no autorizadas la vulneren. De esta manera la información de los clientes y los servicios estará protegida.</a:t>
            </a:r>
            <a:endParaRPr lang="es-419" sz="1400" dirty="0">
              <a:effectLst/>
              <a:latin typeface="Arial" panose="020B0604020202020204" pitchFamily="34" charset="0"/>
              <a:ea typeface="Arial" panose="020B0604020202020204" pitchFamily="34" charset="0"/>
            </a:endParaRPr>
          </a:p>
          <a:p>
            <a:endParaRPr lang="en-GB" dirty="0"/>
          </a:p>
        </p:txBody>
      </p:sp>
      <p:sp>
        <p:nvSpPr>
          <p:cNvPr id="5" name="Marcador de número de diapositiva 4">
            <a:extLst>
              <a:ext uri="{FF2B5EF4-FFF2-40B4-BE49-F238E27FC236}">
                <a16:creationId xmlns:a16="http://schemas.microsoft.com/office/drawing/2014/main" id="{1AE4221F-6F85-47BF-B4D3-5BD5FA3CC01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64</a:t>
            </a:fld>
            <a:endParaRPr lang="en-GB"/>
          </a:p>
        </p:txBody>
      </p:sp>
    </p:spTree>
    <p:extLst>
      <p:ext uri="{BB962C8B-B14F-4D97-AF65-F5344CB8AC3E}">
        <p14:creationId xmlns:p14="http://schemas.microsoft.com/office/powerpoint/2010/main" val="31953774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65</a:t>
            </a:fld>
            <a:endParaRPr/>
          </a:p>
        </p:txBody>
      </p:sp>
      <p:sp>
        <p:nvSpPr>
          <p:cNvPr id="890" name="Google Shape;890;p9"/>
          <p:cNvSpPr txBox="1">
            <a:spLocks noGrp="1"/>
          </p:cNvSpPr>
          <p:nvPr>
            <p:ph type="ctrTitle" idx="4294967295"/>
          </p:nvPr>
        </p:nvSpPr>
        <p:spPr>
          <a:xfrm>
            <a:off x="1274762" y="2470469"/>
            <a:ext cx="6594475" cy="11588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Roboto Condensed"/>
              <a:buNone/>
            </a:pPr>
            <a:r>
              <a:rPr lang="en-GB" sz="6000" b="1" i="0" u="none" strike="noStrike" cap="none">
                <a:solidFill>
                  <a:srgbClr val="FF9800"/>
                </a:solidFill>
                <a:latin typeface="Roboto Condensed"/>
                <a:ea typeface="Roboto Condensed"/>
                <a:cs typeface="Roboto Condensed"/>
                <a:sym typeface="Roboto Condensed"/>
              </a:rPr>
              <a:t>GRACIAS!</a:t>
            </a:r>
            <a:endParaRPr sz="2000" b="1" i="0" u="none" strike="noStrike" cap="none">
              <a:solidFill>
                <a:srgbClr val="FFFFFF"/>
              </a:solidFill>
              <a:latin typeface="Roboto Condensed"/>
              <a:ea typeface="Roboto Condensed"/>
              <a:cs typeface="Roboto Condensed"/>
              <a:sym typeface="Roboto Condensed"/>
            </a:endParaRPr>
          </a:p>
        </p:txBody>
      </p:sp>
      <p:grpSp>
        <p:nvGrpSpPr>
          <p:cNvPr id="891" name="Google Shape;891;p9"/>
          <p:cNvGrpSpPr/>
          <p:nvPr/>
        </p:nvGrpSpPr>
        <p:grpSpPr>
          <a:xfrm>
            <a:off x="3996210" y="966817"/>
            <a:ext cx="1197664" cy="1126777"/>
            <a:chOff x="5972700" y="2330200"/>
            <a:chExt cx="411625" cy="387275"/>
          </a:xfrm>
        </p:grpSpPr>
        <p:sp>
          <p:nvSpPr>
            <p:cNvPr id="892" name="Google Shape;892;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218"/>
        <p:cNvGrpSpPr/>
        <p:nvPr/>
      </p:nvGrpSpPr>
      <p:grpSpPr>
        <a:xfrm>
          <a:off x="0" y="0"/>
          <a:ext cx="0" cy="0"/>
          <a:chOff x="0" y="0"/>
          <a:chExt cx="0" cy="0"/>
        </a:xfrm>
      </p:grpSpPr>
      <p:sp>
        <p:nvSpPr>
          <p:cNvPr id="219" name="Google Shape;219;p2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PROCESOS DEL SISTEMA ACTUAL</a:t>
            </a:r>
            <a:endParaRPr>
              <a:solidFill>
                <a:schemeClr val="lt1"/>
              </a:solidFill>
            </a:endParaRPr>
          </a:p>
        </p:txBody>
      </p:sp>
      <p:sp>
        <p:nvSpPr>
          <p:cNvPr id="220" name="Google Shape;220;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7</a:t>
            </a:fld>
            <a:endParaRPr/>
          </a:p>
        </p:txBody>
      </p:sp>
      <p:grpSp>
        <p:nvGrpSpPr>
          <p:cNvPr id="221" name="Google Shape;221;p20"/>
          <p:cNvGrpSpPr/>
          <p:nvPr/>
        </p:nvGrpSpPr>
        <p:grpSpPr>
          <a:xfrm>
            <a:off x="293683" y="574116"/>
            <a:ext cx="309041" cy="403123"/>
            <a:chOff x="590250" y="244200"/>
            <a:chExt cx="407975" cy="532175"/>
          </a:xfrm>
        </p:grpSpPr>
        <p:sp>
          <p:nvSpPr>
            <p:cNvPr id="222" name="Google Shape;222;p20"/>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 name="Google Shape;223;p20"/>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 name="Google Shape;224;p20"/>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 name="Google Shape;225;p20"/>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 name="Google Shape;226;p20"/>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 name="Google Shape;227;p20"/>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20"/>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 name="Google Shape;229;p20"/>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p20"/>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1" name="Google Shape;231;p20"/>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2" name="Google Shape;232;p20"/>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3" name="Google Shape;233;p20"/>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0"/>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0"/>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36" name="Google Shape;236;p20" descr="https://scontent.fsrz1-1.fna.fbcdn.net/v/t1.0-1/14724492_978796692229739_438860292888958377_n.jpg?oh=680c8541d1d45d5dd1eb9ec6769f16c5&amp;oe=5ACA1DB9"/>
          <p:cNvPicPr preferRelativeResize="0"/>
          <p:nvPr/>
        </p:nvPicPr>
        <p:blipFill rotWithShape="1">
          <a:blip r:embed="rId3">
            <a:alphaModFix/>
          </a:blip>
          <a:srcRect b="30700"/>
          <a:stretch/>
        </p:blipFill>
        <p:spPr>
          <a:xfrm>
            <a:off x="7813072" y="71236"/>
            <a:ext cx="1184625" cy="820939"/>
          </a:xfrm>
          <a:prstGeom prst="ellipse">
            <a:avLst/>
          </a:prstGeom>
          <a:noFill/>
          <a:ln>
            <a:noFill/>
          </a:ln>
        </p:spPr>
      </p:pic>
      <p:sp>
        <p:nvSpPr>
          <p:cNvPr id="237" name="Google Shape;237;p20"/>
          <p:cNvSpPr/>
          <p:nvPr/>
        </p:nvSpPr>
        <p:spPr>
          <a:xfrm>
            <a:off x="3813592" y="3120703"/>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38" name="Google Shape;238;p20"/>
          <p:cNvSpPr/>
          <p:nvPr/>
        </p:nvSpPr>
        <p:spPr>
          <a:xfrm>
            <a:off x="684666" y="1325719"/>
            <a:ext cx="749436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ACTA DE DERIVACIÓN FAUNA SILVESTRE</a:t>
            </a:r>
            <a:endParaRPr sz="1400" b="0" i="0" u="none" strike="noStrike" cap="none">
              <a:solidFill>
                <a:srgbClr val="000000"/>
              </a:solidFill>
              <a:latin typeface="Arial"/>
              <a:ea typeface="Arial"/>
              <a:cs typeface="Arial"/>
              <a:sym typeface="Arial"/>
            </a:endParaRPr>
          </a:p>
        </p:txBody>
      </p:sp>
      <p:pic>
        <p:nvPicPr>
          <p:cNvPr id="239" name="Google Shape;239;p20"/>
          <p:cNvPicPr preferRelativeResize="0"/>
          <p:nvPr/>
        </p:nvPicPr>
        <p:blipFill rotWithShape="1">
          <a:blip r:embed="rId4">
            <a:alphaModFix/>
          </a:blip>
          <a:srcRect l="10251" r="7632"/>
          <a:stretch/>
        </p:blipFill>
        <p:spPr>
          <a:xfrm rot="5400000">
            <a:off x="795493" y="2285740"/>
            <a:ext cx="2888929" cy="2115879"/>
          </a:xfrm>
          <a:prstGeom prst="rect">
            <a:avLst/>
          </a:prstGeom>
          <a:noFill/>
          <a:ln>
            <a:noFill/>
          </a:ln>
          <a:effectLst>
            <a:outerShdw blurRad="292100" dist="139700" dir="2700000" algn="tl" rotWithShape="0">
              <a:srgbClr val="333333">
                <a:alpha val="63529"/>
              </a:srgbClr>
            </a:outerShdw>
          </a:effectLst>
        </p:spPr>
      </p:pic>
      <p:pic>
        <p:nvPicPr>
          <p:cNvPr id="240" name="Google Shape;240;p20" descr="Jaguar | Santa cruz de la sierra, Zoologico, Jaguar"/>
          <p:cNvPicPr preferRelativeResize="0"/>
          <p:nvPr/>
        </p:nvPicPr>
        <p:blipFill rotWithShape="1">
          <a:blip r:embed="rId5">
            <a:alphaModFix/>
          </a:blip>
          <a:srcRect/>
          <a:stretch/>
        </p:blipFill>
        <p:spPr>
          <a:xfrm>
            <a:off x="4497206" y="1861954"/>
            <a:ext cx="2838055" cy="2838055"/>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Shape 244"/>
        <p:cNvGrpSpPr/>
        <p:nvPr/>
      </p:nvGrpSpPr>
      <p:grpSpPr>
        <a:xfrm>
          <a:off x="0" y="0"/>
          <a:ext cx="0" cy="0"/>
          <a:chOff x="0" y="0"/>
          <a:chExt cx="0" cy="0"/>
        </a:xfrm>
      </p:grpSpPr>
      <p:sp>
        <p:nvSpPr>
          <p:cNvPr id="245" name="Google Shape;245;p2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PROCESOS DEL SISTEMA ACTUAL</a:t>
            </a:r>
            <a:endParaRPr>
              <a:solidFill>
                <a:schemeClr val="lt1"/>
              </a:solidFill>
            </a:endParaRPr>
          </a:p>
        </p:txBody>
      </p:sp>
      <p:sp>
        <p:nvSpPr>
          <p:cNvPr id="246" name="Google Shape;246;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8</a:t>
            </a:fld>
            <a:endParaRPr/>
          </a:p>
        </p:txBody>
      </p:sp>
      <p:grpSp>
        <p:nvGrpSpPr>
          <p:cNvPr id="247" name="Google Shape;247;p21"/>
          <p:cNvGrpSpPr/>
          <p:nvPr/>
        </p:nvGrpSpPr>
        <p:grpSpPr>
          <a:xfrm>
            <a:off x="293683" y="574116"/>
            <a:ext cx="309041" cy="403123"/>
            <a:chOff x="590250" y="244200"/>
            <a:chExt cx="407975" cy="532175"/>
          </a:xfrm>
        </p:grpSpPr>
        <p:sp>
          <p:nvSpPr>
            <p:cNvPr id="248" name="Google Shape;248;p21"/>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21"/>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p21"/>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1" name="Google Shape;251;p21"/>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2" name="Google Shape;252;p21"/>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3" name="Google Shape;253;p21"/>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 name="Google Shape;254;p21"/>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 name="Google Shape;255;p21"/>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 name="Google Shape;256;p21"/>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 name="Google Shape;257;p21"/>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21"/>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21"/>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1"/>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1"/>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62" name="Google Shape;262;p21"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sp>
        <p:nvSpPr>
          <p:cNvPr id="263" name="Google Shape;263;p21"/>
          <p:cNvSpPr/>
          <p:nvPr/>
        </p:nvSpPr>
        <p:spPr>
          <a:xfrm>
            <a:off x="3752015" y="2953405"/>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64" name="Google Shape;264;p21"/>
          <p:cNvPicPr preferRelativeResize="0"/>
          <p:nvPr/>
        </p:nvPicPr>
        <p:blipFill rotWithShape="1">
          <a:blip r:embed="rId4">
            <a:alphaModFix/>
          </a:blip>
          <a:srcRect t="535" r="21033"/>
          <a:stretch/>
        </p:blipFill>
        <p:spPr>
          <a:xfrm>
            <a:off x="4433777" y="1862768"/>
            <a:ext cx="3518679" cy="2741246"/>
          </a:xfrm>
          <a:prstGeom prst="rect">
            <a:avLst/>
          </a:prstGeom>
          <a:noFill/>
          <a:ln>
            <a:noFill/>
          </a:ln>
          <a:effectLst>
            <a:outerShdw blurRad="292100" dist="139700" dir="2700000" algn="tl" rotWithShape="0">
              <a:srgbClr val="333333">
                <a:alpha val="63529"/>
              </a:srgbClr>
            </a:outerShdw>
          </a:effectLst>
        </p:spPr>
      </p:pic>
      <p:pic>
        <p:nvPicPr>
          <p:cNvPr id="265" name="Google Shape;265;p21"/>
          <p:cNvPicPr preferRelativeResize="0"/>
          <p:nvPr/>
        </p:nvPicPr>
        <p:blipFill rotWithShape="1">
          <a:blip r:embed="rId5">
            <a:alphaModFix/>
          </a:blip>
          <a:srcRect l="4540" r="5268"/>
          <a:stretch/>
        </p:blipFill>
        <p:spPr>
          <a:xfrm rot="5400000">
            <a:off x="457130" y="2341303"/>
            <a:ext cx="3010638" cy="2053568"/>
          </a:xfrm>
          <a:prstGeom prst="rect">
            <a:avLst/>
          </a:prstGeom>
          <a:noFill/>
          <a:ln>
            <a:noFill/>
          </a:ln>
          <a:effectLst>
            <a:outerShdw blurRad="292100" dist="139700" dir="2700000" algn="tl" rotWithShape="0">
              <a:srgbClr val="333333">
                <a:alpha val="63529"/>
              </a:srgbClr>
            </a:outerShdw>
          </a:effectLst>
        </p:spPr>
      </p:pic>
      <p:sp>
        <p:nvSpPr>
          <p:cNvPr id="266" name="Google Shape;266;p21"/>
          <p:cNvSpPr/>
          <p:nvPr/>
        </p:nvSpPr>
        <p:spPr>
          <a:xfrm>
            <a:off x="679479" y="1334065"/>
            <a:ext cx="7785042"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FICHA DE TRANSLOCACIÓN DE FAUNA SILVESTRE</a:t>
            </a:r>
            <a:endParaRPr sz="1800" b="0" i="0" u="none" strike="noStrike" cap="none">
              <a:solidFill>
                <a:schemeClr val="accent1"/>
              </a:solidFill>
              <a:latin typeface="Arial"/>
              <a:ea typeface="Arial"/>
              <a:cs typeface="Arial"/>
              <a:sym typeface="Aria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270"/>
        <p:cNvGrpSpPr/>
        <p:nvPr/>
      </p:nvGrpSpPr>
      <p:grpSpPr>
        <a:xfrm>
          <a:off x="0" y="0"/>
          <a:ext cx="0" cy="0"/>
          <a:chOff x="0" y="0"/>
          <a:chExt cx="0" cy="0"/>
        </a:xfrm>
      </p:grpSpPr>
      <p:sp>
        <p:nvSpPr>
          <p:cNvPr id="271" name="Google Shape;271;p2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a:t>PROCESOS DEL SISTEMA ACTUAL</a:t>
            </a:r>
            <a:endParaRPr>
              <a:solidFill>
                <a:schemeClr val="lt1"/>
              </a:solidFill>
            </a:endParaRPr>
          </a:p>
        </p:txBody>
      </p:sp>
      <p:sp>
        <p:nvSpPr>
          <p:cNvPr id="272" name="Google Shape;272;p2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9</a:t>
            </a:fld>
            <a:endParaRPr/>
          </a:p>
        </p:txBody>
      </p:sp>
      <p:grpSp>
        <p:nvGrpSpPr>
          <p:cNvPr id="273" name="Google Shape;273;p22"/>
          <p:cNvGrpSpPr/>
          <p:nvPr/>
        </p:nvGrpSpPr>
        <p:grpSpPr>
          <a:xfrm>
            <a:off x="293683" y="574116"/>
            <a:ext cx="309041" cy="403123"/>
            <a:chOff x="590250" y="244200"/>
            <a:chExt cx="407975" cy="532175"/>
          </a:xfrm>
        </p:grpSpPr>
        <p:sp>
          <p:nvSpPr>
            <p:cNvPr id="274" name="Google Shape;274;p2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 name="Google Shape;275;p2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6" name="Google Shape;276;p2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 name="Google Shape;277;p2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p2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 name="Google Shape;279;p2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0" name="Google Shape;280;p2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1" name="Google Shape;281;p2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2" name="Google Shape;282;p2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p2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4" name="Google Shape;284;p2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 name="Google Shape;285;p2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88" name="Google Shape;288;p22"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sp>
        <p:nvSpPr>
          <p:cNvPr id="289" name="Google Shape;289;p22"/>
          <p:cNvSpPr/>
          <p:nvPr/>
        </p:nvSpPr>
        <p:spPr>
          <a:xfrm rot="10800000">
            <a:off x="3638692" y="2910006"/>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90" name="Google Shape;290;p22"/>
          <p:cNvPicPr preferRelativeResize="0"/>
          <p:nvPr/>
        </p:nvPicPr>
        <p:blipFill rotWithShape="1">
          <a:blip r:embed="rId4">
            <a:alphaModFix/>
          </a:blip>
          <a:srcRect l="14755" r="8645" b="6208"/>
          <a:stretch/>
        </p:blipFill>
        <p:spPr>
          <a:xfrm rot="5400000">
            <a:off x="518421" y="2324025"/>
            <a:ext cx="2942560" cy="2214074"/>
          </a:xfrm>
          <a:prstGeom prst="rect">
            <a:avLst/>
          </a:prstGeom>
          <a:noFill/>
          <a:ln>
            <a:noFill/>
          </a:ln>
          <a:effectLst>
            <a:outerShdw blurRad="292100" dist="139700" dir="2700000" algn="tl" rotWithShape="0">
              <a:srgbClr val="333333">
                <a:alpha val="63529"/>
              </a:srgbClr>
            </a:outerShdw>
          </a:effectLst>
        </p:spPr>
      </p:pic>
      <p:pic>
        <p:nvPicPr>
          <p:cNvPr id="291" name="Google Shape;291;p22" descr="Mono muerto"/>
          <p:cNvPicPr preferRelativeResize="0"/>
          <p:nvPr/>
        </p:nvPicPr>
        <p:blipFill rotWithShape="1">
          <a:blip r:embed="rId5">
            <a:alphaModFix/>
          </a:blip>
          <a:srcRect r="9898"/>
          <a:stretch/>
        </p:blipFill>
        <p:spPr>
          <a:xfrm>
            <a:off x="4572000" y="2023540"/>
            <a:ext cx="3689336" cy="2199806"/>
          </a:xfrm>
          <a:prstGeom prst="rect">
            <a:avLst/>
          </a:prstGeom>
          <a:noFill/>
          <a:ln>
            <a:noFill/>
          </a:ln>
          <a:effectLst>
            <a:outerShdw blurRad="292100" dist="139700" dir="2700000" algn="tl" rotWithShape="0">
              <a:srgbClr val="333333">
                <a:alpha val="63529"/>
              </a:srgbClr>
            </a:outerShdw>
          </a:effectLst>
        </p:spPr>
      </p:pic>
      <p:sp>
        <p:nvSpPr>
          <p:cNvPr id="292" name="Google Shape;292;p22"/>
          <p:cNvSpPr/>
          <p:nvPr/>
        </p:nvSpPr>
        <p:spPr>
          <a:xfrm>
            <a:off x="529843" y="1343148"/>
            <a:ext cx="749436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FICHA DE DECESO</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301</TotalTime>
  <Words>2015</Words>
  <Application>Microsoft Office PowerPoint</Application>
  <PresentationFormat>Presentación en pantalla (16:9)</PresentationFormat>
  <Paragraphs>378</Paragraphs>
  <Slides>65</Slides>
  <Notes>61</Notes>
  <HiddenSlides>30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65</vt:i4>
      </vt:variant>
    </vt:vector>
  </HeadingPairs>
  <TitlesOfParts>
    <vt:vector size="72" baseType="lpstr">
      <vt:lpstr>Arial</vt:lpstr>
      <vt:lpstr>Arvo</vt:lpstr>
      <vt:lpstr>Times New Roman</vt:lpstr>
      <vt:lpstr>Roboto Condensed Light</vt:lpstr>
      <vt:lpstr>Roboto Condensed</vt:lpstr>
      <vt:lpstr>Overlock</vt:lpstr>
      <vt:lpstr>Salerio template</vt:lpstr>
      <vt:lpstr>APLICACIÓN MÓVIL DE SEGUIMIENTO PARA LOS ANIMALES SILVESTRES RESCATADOS DEL CENTRO DE EDUCACIÓN AMBIENTAL DE LA GOBERNACIÓN</vt:lpstr>
      <vt:lpstr>INTRODUCCIÓN</vt:lpstr>
      <vt:lpstr>PLANTEAMIENTO DEL PROBLEMA</vt:lpstr>
      <vt:lpstr>PROCESOS DEL SISTEMA ACTUAL</vt:lpstr>
      <vt:lpstr>PROCESOS DEL SISTEMA ACTUAL</vt:lpstr>
      <vt:lpstr>PROCESOS DEL SISTEMA ACTUAL</vt:lpstr>
      <vt:lpstr>PROCESOS DEL SISTEMA ACTUAL</vt:lpstr>
      <vt:lpstr>PROCESOS DEL SISTEMA ACTUAL</vt:lpstr>
      <vt:lpstr>PROCESOS DEL SISTEMA ACTUAL</vt:lpstr>
      <vt:lpstr>PROCESOS DEL SISTEMA ACTUAL</vt:lpstr>
      <vt:lpstr>FORMULACIÓN DEL PROBLEMA</vt:lpstr>
      <vt:lpstr>OBJETIVOS</vt:lpstr>
      <vt:lpstr>JUSTIFICACION</vt:lpstr>
      <vt:lpstr>METODOLOGÍA</vt:lpstr>
      <vt:lpstr>MARCO TEÓRICO REFERENCIAL</vt:lpstr>
      <vt:lpstr>MARCO TEÓRICO CONCEPTUAL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PROPUESTA DE INNOVACIÓN O SOLUCIÓN DE PROBLEMA </vt:lpstr>
      <vt:lpstr>PROPUESTA DE INNOVACIÓN O SOLUCIÓN DE PROBLEMA </vt:lpstr>
      <vt:lpstr>PROPUESTA DE INNOVACIÓN O SOLUCIÓN DE PROBLEMA </vt:lpstr>
      <vt:lpstr>CRONOGRAMA DE ACTIVIDADES</vt:lpstr>
      <vt:lpstr>LISTADO DE NECESIDADES Y CARACTERÍSTICAS</vt:lpstr>
      <vt:lpstr>ALCANCE DEL SISTEMA (ENTRADA, PROCESO Y SALIDA)</vt:lpstr>
      <vt:lpstr>IDENTIFICACIÓN Y DESCRIPCIÓN GENERAL DE LOS ACTORES</vt:lpstr>
      <vt:lpstr>TABLA GENERAL PARA CASOS DE USO</vt:lpstr>
      <vt:lpstr>TABLA GENERAL PARA CASOS DE USO</vt:lpstr>
      <vt:lpstr>REQUISITOS FUNCIONALES</vt:lpstr>
      <vt:lpstr>REQUISITOS NO FUNCIONALES</vt:lpstr>
      <vt:lpstr>REQUISITOS NO FUNCIONALES</vt:lpstr>
      <vt:lpstr>DIAGRAMAS DE LOS CASOS DE USO</vt:lpstr>
      <vt:lpstr>DIAGRAMAS DE SECUENCIAS</vt:lpstr>
      <vt:lpstr>DISEÑO DEL SISTEMA: DIAGRAMA DE CLASES</vt:lpstr>
      <vt:lpstr>DISEÑO DE BASE DE DATO CONCEPTUAL</vt:lpstr>
      <vt:lpstr>DISEÑO DE BASE DE DATOS FÍSICO</vt:lpstr>
      <vt:lpstr>HERRAMIENTAS DE DESARROLLO</vt:lpstr>
      <vt:lpstr>IMPLEMENTACIÓN DEL SISTEMA</vt:lpstr>
      <vt:lpstr>IMPLEMENTACIÓN DEL SISTEMA</vt:lpstr>
      <vt:lpstr>PRUEBAS DEL SISTEMA</vt:lpstr>
      <vt:lpstr>PRESUPUESTO </vt:lpstr>
      <vt:lpstr>CONCLUSIÓN</vt:lpstr>
      <vt:lpstr>RECOMENDACIONES</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APLICACIÓN MULTIPLATAFORMA DE SEGUIMIENTO PARA LOS ANIMALES SILVESTRES DEL CENTRO DE EDUCACION AMBIENTAL DE LA GOBERNACIÓN</dc:title>
  <cp:lastModifiedBy>Ludwing Armijo Saavedra</cp:lastModifiedBy>
  <cp:revision>23</cp:revision>
  <dcterms:modified xsi:type="dcterms:W3CDTF">2022-11-29T02:44:22Z</dcterms:modified>
</cp:coreProperties>
</file>